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0"/>
  </p:notesMasterIdLst>
  <p:sldIdLst>
    <p:sldId id="264" r:id="rId2"/>
    <p:sldId id="265" r:id="rId3"/>
    <p:sldId id="266" r:id="rId4"/>
    <p:sldId id="267" r:id="rId5"/>
    <p:sldId id="268" r:id="rId6"/>
    <p:sldId id="270" r:id="rId7"/>
    <p:sldId id="272" r:id="rId8"/>
    <p:sldId id="273" r:id="rId9"/>
    <p:sldId id="275" r:id="rId10"/>
    <p:sldId id="276" r:id="rId11"/>
    <p:sldId id="277" r:id="rId12"/>
    <p:sldId id="278" r:id="rId13"/>
    <p:sldId id="279" r:id="rId14"/>
    <p:sldId id="280" r:id="rId15"/>
    <p:sldId id="281" r:id="rId16"/>
    <p:sldId id="282" r:id="rId17"/>
    <p:sldId id="283"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305" r:id="rId39"/>
    <p:sldId id="306" r:id="rId40"/>
    <p:sldId id="307" r:id="rId41"/>
    <p:sldId id="309" r:id="rId42"/>
    <p:sldId id="313" r:id="rId43"/>
    <p:sldId id="317" r:id="rId44"/>
    <p:sldId id="318" r:id="rId45"/>
    <p:sldId id="321" r:id="rId46"/>
    <p:sldId id="322" r:id="rId47"/>
    <p:sldId id="323" r:id="rId48"/>
    <p:sldId id="326" r:id="rId49"/>
    <p:sldId id="327" r:id="rId50"/>
    <p:sldId id="335" r:id="rId51"/>
    <p:sldId id="337" r:id="rId52"/>
    <p:sldId id="340" r:id="rId53"/>
    <p:sldId id="342" r:id="rId54"/>
    <p:sldId id="343" r:id="rId55"/>
    <p:sldId id="346" r:id="rId56"/>
    <p:sldId id="347" r:id="rId57"/>
    <p:sldId id="380" r:id="rId58"/>
    <p:sldId id="381" r:id="rId59"/>
  </p:sldIdLst>
  <p:sldSz cx="9144000" cy="5143500" type="screen16x9"/>
  <p:notesSz cx="6858000" cy="9144000"/>
  <p:embeddedFontLst>
    <p:embeddedFont>
      <p:font typeface="Lato" panose="020B0604020202020204" charset="0"/>
      <p:regular r:id="rId61"/>
      <p:bold r:id="rId62"/>
      <p:italic r:id="rId63"/>
      <p:boldItalic r:id="rId64"/>
    </p:embeddedFont>
    <p:embeddedFont>
      <p:font typeface="Raleway" panose="020B060402020202020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390BA2-7C41-462E-BD44-CC596F61F5FF}">
  <a:tblStyle styleId="{3D390BA2-7C41-462E-BD44-CC596F61F5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228" y="11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1c1e61ecc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51c1e61ec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400" b="1">
                <a:latin typeface="Lato"/>
                <a:ea typeface="Lato"/>
                <a:cs typeface="Lato"/>
                <a:sym typeface="Lato"/>
              </a:rPr>
              <a:t>There is a lot of excitement but also a lot of unnecessary hype about AI.</a:t>
            </a:r>
            <a:endParaRPr sz="1400" b="1">
              <a:latin typeface="Lato"/>
              <a:ea typeface="Lato"/>
              <a:cs typeface="Lato"/>
              <a:sym typeface="Lato"/>
            </a:endParaRPr>
          </a:p>
          <a:p>
            <a:pPr marL="0" lvl="0" indent="0" algn="l" rtl="0">
              <a:spcBef>
                <a:spcPts val="0"/>
              </a:spcBef>
              <a:spcAft>
                <a:spcPts val="0"/>
              </a:spcAft>
              <a:buNone/>
            </a:pPr>
            <a:r>
              <a:rPr lang="en" sz="1400" b="1">
                <a:latin typeface="Lato"/>
                <a:ea typeface="Lato"/>
                <a:cs typeface="Lato"/>
                <a:sym typeface="Lato"/>
              </a:rPr>
              <a:t>AI is actually two separate ideas.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27b5485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27b5485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1c1e61ecc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1c1e61ecc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1c1e61ecc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1c1e61ecc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25a22eb4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25a22eb4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25a22eb4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25a22eb4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25a22eb4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25a22eb4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25a22eb4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25a22eb4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25a22eb4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25a22eb4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25a22eb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525a22eb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25a22eb4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25a22eb4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1c1e61ecc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1c1e61ec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25a22eb4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25a22eb4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25a22eb4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25a22eb4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25a22eb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25a22eb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525a22eb4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525a22eb4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25a22eb44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25a22eb4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25a22eb4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25a22eb4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25a22eb4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525a22eb4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25a22eb44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25a22eb44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25a22eb44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25a22eb44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25a22eb44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525a22eb4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1c1e61ecc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1c1e61ecc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25a22eb44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525a22eb44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25a22eb4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25a22eb4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25a22eb44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525a22eb4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525a22eb44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525a22eb44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25a22eb44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25a22eb44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25a22eb44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25a22eb44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25a22eb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25a22eb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25a22eb44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25a22eb44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25a22eb44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25a22eb44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525a22eb4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525a22eb4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1c1e61ecc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1c1e61ecc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25a22eb44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525a22eb44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5269ba85b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5269ba85b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App to help people price houses</a:t>
            </a:r>
            <a:endParaRPr/>
          </a:p>
          <a:p>
            <a:pPr marL="0" lvl="0" indent="0" algn="l" rtl="0">
              <a:spcBef>
                <a:spcPts val="0"/>
              </a:spcBef>
              <a:spcAft>
                <a:spcPts val="0"/>
              </a:spcAft>
              <a:buNone/>
            </a:pPr>
            <a:r>
              <a:rPr lang="en"/>
              <a:t>Machine Learning system: A &gt; B</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269ba85b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269ba85b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1c1e61e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1c1e61e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1c1e61ecc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1c1e61ecc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1c1e61e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1c1e61ecc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1c1e61ecc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1c1e61ecc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27b5485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27b5485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Ref idx="1001">
        <a:schemeClr val="bg1"/>
      </p:bgRef>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tx2"/>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Ref idx="1001">
        <a:schemeClr val="bg1"/>
      </p:bgRef>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tx2"/>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2 types of AI</a:t>
            </a:r>
            <a:endParaRPr/>
          </a:p>
        </p:txBody>
      </p:sp>
      <p:sp>
        <p:nvSpPr>
          <p:cNvPr id="162" name="Google Shape;162;p21"/>
          <p:cNvSpPr txBox="1"/>
          <p:nvPr/>
        </p:nvSpPr>
        <p:spPr>
          <a:xfrm>
            <a:off x="1370988" y="2359075"/>
            <a:ext cx="3006600" cy="1244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900">
                <a:latin typeface="Lato"/>
                <a:ea typeface="Lato"/>
                <a:cs typeface="Lato"/>
                <a:sym typeface="Lato"/>
              </a:rPr>
              <a:t>ANI</a:t>
            </a:r>
            <a:endParaRPr sz="3900">
              <a:latin typeface="Lato"/>
              <a:ea typeface="Lato"/>
              <a:cs typeface="Lato"/>
              <a:sym typeface="Lato"/>
            </a:endParaRPr>
          </a:p>
          <a:p>
            <a:pPr marL="0" lvl="0" indent="0" algn="ctr" rtl="0">
              <a:spcBef>
                <a:spcPts val="0"/>
              </a:spcBef>
              <a:spcAft>
                <a:spcPts val="0"/>
              </a:spcAft>
              <a:buNone/>
            </a:pPr>
            <a:r>
              <a:rPr lang="en" sz="1700">
                <a:latin typeface="Lato"/>
                <a:ea typeface="Lato"/>
                <a:cs typeface="Lato"/>
                <a:sym typeface="Lato"/>
              </a:rPr>
              <a:t>Artificial Narrow Intelligence</a:t>
            </a:r>
            <a:endParaRPr sz="1100">
              <a:latin typeface="Lato"/>
              <a:ea typeface="Lato"/>
              <a:cs typeface="Lato"/>
              <a:sym typeface="Lato"/>
            </a:endParaRPr>
          </a:p>
        </p:txBody>
      </p:sp>
      <p:sp>
        <p:nvSpPr>
          <p:cNvPr id="163" name="Google Shape;163;p21"/>
          <p:cNvSpPr txBox="1"/>
          <p:nvPr/>
        </p:nvSpPr>
        <p:spPr>
          <a:xfrm>
            <a:off x="4766413" y="3034550"/>
            <a:ext cx="3006600" cy="1244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900">
                <a:latin typeface="Lato"/>
                <a:ea typeface="Lato"/>
                <a:cs typeface="Lato"/>
                <a:sym typeface="Lato"/>
              </a:rPr>
              <a:t>AGI</a:t>
            </a:r>
            <a:endParaRPr sz="3900">
              <a:latin typeface="Lato"/>
              <a:ea typeface="Lato"/>
              <a:cs typeface="Lato"/>
              <a:sym typeface="Lato"/>
            </a:endParaRPr>
          </a:p>
          <a:p>
            <a:pPr marL="0" lvl="0" indent="0" algn="ctr" rtl="0">
              <a:spcBef>
                <a:spcPts val="0"/>
              </a:spcBef>
              <a:spcAft>
                <a:spcPts val="0"/>
              </a:spcAft>
              <a:buNone/>
            </a:pPr>
            <a:r>
              <a:rPr lang="en" sz="1700">
                <a:latin typeface="Lato"/>
                <a:ea typeface="Lato"/>
                <a:cs typeface="Lato"/>
                <a:sym typeface="Lato"/>
              </a:rPr>
              <a:t>Artificial General Intelligence</a:t>
            </a:r>
            <a:endParaRPr sz="1100">
              <a:latin typeface="Lato"/>
              <a:ea typeface="Lato"/>
              <a:cs typeface="Lato"/>
              <a:sym typeface="Lato"/>
            </a:endParaRPr>
          </a:p>
        </p:txBody>
      </p:sp>
      <p:sp>
        <p:nvSpPr>
          <p:cNvPr id="164" name="Google Shape;164;p21"/>
          <p:cNvSpPr txBox="1"/>
          <p:nvPr/>
        </p:nvSpPr>
        <p:spPr>
          <a:xfrm>
            <a:off x="1385600" y="3747400"/>
            <a:ext cx="3006600" cy="7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chemeClr val="dk1"/>
                </a:solidFill>
                <a:latin typeface="Lato"/>
                <a:ea typeface="Lato"/>
                <a:cs typeface="Lato"/>
                <a:sym typeface="Lato"/>
              </a:rPr>
              <a:t>LOTS OF PROGRESS</a:t>
            </a:r>
            <a:endParaRPr sz="1900" b="1">
              <a:solidFill>
                <a:schemeClr val="dk1"/>
              </a:solidFill>
              <a:latin typeface="Lato"/>
              <a:ea typeface="Lato"/>
              <a:cs typeface="Lato"/>
              <a:sym typeface="Lato"/>
            </a:endParaRPr>
          </a:p>
        </p:txBody>
      </p:sp>
      <p:sp>
        <p:nvSpPr>
          <p:cNvPr id="165" name="Google Shape;165;p21"/>
          <p:cNvSpPr txBox="1"/>
          <p:nvPr/>
        </p:nvSpPr>
        <p:spPr>
          <a:xfrm>
            <a:off x="4766425" y="2219100"/>
            <a:ext cx="3006600" cy="705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accent3"/>
                </a:solidFill>
                <a:latin typeface="Lato"/>
                <a:ea typeface="Lato"/>
                <a:cs typeface="Lato"/>
                <a:sym typeface="Lato"/>
              </a:rPr>
              <a:t>ALMOST NO PROGRESS</a:t>
            </a:r>
            <a:endParaRPr sz="1900" b="1">
              <a:solidFill>
                <a:schemeClr val="accent3"/>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Supervised Learning</a:t>
            </a:r>
            <a:endParaRPr/>
          </a:p>
          <a:p>
            <a:pPr marL="0" lvl="0" indent="0" algn="l" rtl="0">
              <a:spcBef>
                <a:spcPts val="0"/>
              </a:spcBef>
              <a:spcAft>
                <a:spcPts val="0"/>
              </a:spcAft>
              <a:buNone/>
            </a:pPr>
            <a:endParaRPr/>
          </a:p>
        </p:txBody>
      </p:sp>
      <p:pic>
        <p:nvPicPr>
          <p:cNvPr id="272" name="Google Shape;272;p33"/>
          <p:cNvPicPr preferRelativeResize="0"/>
          <p:nvPr/>
        </p:nvPicPr>
        <p:blipFill rotWithShape="1">
          <a:blip r:embed="rId3">
            <a:alphaModFix/>
          </a:blip>
          <a:srcRect l="20408" t="10137" r="23339" b="8310"/>
          <a:stretch/>
        </p:blipFill>
        <p:spPr>
          <a:xfrm>
            <a:off x="1461550" y="3209775"/>
            <a:ext cx="1162075" cy="1391675"/>
          </a:xfrm>
          <a:prstGeom prst="rect">
            <a:avLst/>
          </a:prstGeom>
          <a:noFill/>
          <a:ln>
            <a:noFill/>
          </a:ln>
        </p:spPr>
      </p:pic>
      <p:sp>
        <p:nvSpPr>
          <p:cNvPr id="273" name="Google Shape;273;p33"/>
          <p:cNvSpPr txBox="1">
            <a:spLocks noGrp="1"/>
          </p:cNvSpPr>
          <p:nvPr>
            <p:ph type="body" idx="1"/>
          </p:nvPr>
        </p:nvSpPr>
        <p:spPr>
          <a:xfrm>
            <a:off x="659175"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In Manufacturing, we take as input a picture of something you've just manufactured, such as a picture of a cell phone coming off the assembly line., and you want to output, is there a scratch, or is there a dent, or some other defects on this thing you've just manufactured? This is </a:t>
            </a:r>
            <a:r>
              <a:rPr lang="en" b="1"/>
              <a:t>visual inspection</a:t>
            </a:r>
            <a:r>
              <a:rPr lang="en"/>
              <a:t> which is helping manufacturers to reduce or prevent defects in the things that they're making.</a:t>
            </a:r>
            <a:endParaRPr/>
          </a:p>
        </p:txBody>
      </p:sp>
      <p:pic>
        <p:nvPicPr>
          <p:cNvPr id="274" name="Google Shape;274;p33"/>
          <p:cNvPicPr preferRelativeResize="0"/>
          <p:nvPr/>
        </p:nvPicPr>
        <p:blipFill rotWithShape="1">
          <a:blip r:embed="rId4">
            <a:alphaModFix/>
          </a:blip>
          <a:srcRect l="21157" r="20797" b="9836"/>
          <a:stretch/>
        </p:blipFill>
        <p:spPr>
          <a:xfrm>
            <a:off x="4426800" y="3209763"/>
            <a:ext cx="885350" cy="1281350"/>
          </a:xfrm>
          <a:prstGeom prst="rect">
            <a:avLst/>
          </a:prstGeom>
          <a:noFill/>
          <a:ln>
            <a:noFill/>
          </a:ln>
        </p:spPr>
      </p:pic>
      <p:pic>
        <p:nvPicPr>
          <p:cNvPr id="275" name="Google Shape;275;p33"/>
          <p:cNvPicPr preferRelativeResize="0"/>
          <p:nvPr/>
        </p:nvPicPr>
        <p:blipFill>
          <a:blip r:embed="rId5">
            <a:alphaModFix/>
          </a:blip>
          <a:stretch>
            <a:fillRect/>
          </a:stretch>
        </p:blipFill>
        <p:spPr>
          <a:xfrm>
            <a:off x="6880375" y="3154600"/>
            <a:ext cx="1228625" cy="1391675"/>
          </a:xfrm>
          <a:prstGeom prst="rect">
            <a:avLst/>
          </a:prstGeom>
          <a:noFill/>
          <a:ln>
            <a:noFill/>
          </a:ln>
        </p:spPr>
      </p:pic>
      <p:sp>
        <p:nvSpPr>
          <p:cNvPr id="276" name="Google Shape;276;p33"/>
          <p:cNvSpPr txBox="1"/>
          <p:nvPr/>
        </p:nvSpPr>
        <p:spPr>
          <a:xfrm>
            <a:off x="1115125" y="4448950"/>
            <a:ext cx="18549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Image of a phone</a:t>
            </a:r>
            <a:endParaRPr>
              <a:latin typeface="Lato"/>
              <a:ea typeface="Lato"/>
              <a:cs typeface="Lato"/>
              <a:sym typeface="Lato"/>
            </a:endParaRPr>
          </a:p>
        </p:txBody>
      </p:sp>
      <p:sp>
        <p:nvSpPr>
          <p:cNvPr id="277" name="Google Shape;277;p33"/>
          <p:cNvSpPr txBox="1"/>
          <p:nvPr/>
        </p:nvSpPr>
        <p:spPr>
          <a:xfrm>
            <a:off x="4012225" y="4448950"/>
            <a:ext cx="1714500" cy="3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Defects (0/1)</a:t>
            </a:r>
            <a:endParaRPr>
              <a:latin typeface="Lato"/>
              <a:ea typeface="Lato"/>
              <a:cs typeface="Lato"/>
              <a:sym typeface="Lato"/>
            </a:endParaRPr>
          </a:p>
        </p:txBody>
      </p:sp>
      <p:sp>
        <p:nvSpPr>
          <p:cNvPr id="278" name="Google Shape;278;p33"/>
          <p:cNvSpPr txBox="1"/>
          <p:nvPr/>
        </p:nvSpPr>
        <p:spPr>
          <a:xfrm>
            <a:off x="6801775" y="4617600"/>
            <a:ext cx="17145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Visual Inspection</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Supervised Learning</a:t>
            </a:r>
            <a:endParaRPr/>
          </a:p>
        </p:txBody>
      </p:sp>
      <p:sp>
        <p:nvSpPr>
          <p:cNvPr id="284" name="Google Shape;284;p34"/>
          <p:cNvSpPr txBox="1">
            <a:spLocks noGrp="1"/>
          </p:cNvSpPr>
          <p:nvPr>
            <p:ph type="body" idx="1"/>
          </p:nvPr>
        </p:nvSpPr>
        <p:spPr>
          <a:xfrm>
            <a:off x="729450" y="2078875"/>
            <a:ext cx="7688700" cy="1582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dirty="0"/>
              <a:t>This set of AI called supervised learning, just learns input to output, or A to B mappings. On one hand, input to output, A to B it seems quite limiting. But when you find a right application scenario, this can be incredibly valuable.</a:t>
            </a:r>
            <a:endParaRPr sz="17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290" name="Google Shape;290;p35"/>
          <p:cNvPicPr preferRelativeResize="0"/>
          <p:nvPr/>
        </p:nvPicPr>
        <p:blipFill>
          <a:blip r:embed="rId3">
            <a:alphaModFix/>
          </a:blip>
          <a:stretch>
            <a:fillRect/>
          </a:stretch>
        </p:blipFill>
        <p:spPr>
          <a:xfrm>
            <a:off x="1515688" y="1853850"/>
            <a:ext cx="6112634" cy="29848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296" name="Google Shape;296;p36"/>
          <p:cNvPicPr preferRelativeResize="0"/>
          <p:nvPr/>
        </p:nvPicPr>
        <p:blipFill>
          <a:blip r:embed="rId3">
            <a:alphaModFix/>
          </a:blip>
          <a:stretch>
            <a:fillRect/>
          </a:stretch>
        </p:blipFill>
        <p:spPr>
          <a:xfrm>
            <a:off x="1153738" y="1853850"/>
            <a:ext cx="6836532" cy="298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02" name="Google Shape;302;p37"/>
          <p:cNvPicPr preferRelativeResize="0"/>
          <p:nvPr/>
        </p:nvPicPr>
        <p:blipFill>
          <a:blip r:embed="rId3">
            <a:alphaModFix/>
          </a:blip>
          <a:stretch>
            <a:fillRect/>
          </a:stretch>
        </p:blipFill>
        <p:spPr>
          <a:xfrm>
            <a:off x="902350" y="1853850"/>
            <a:ext cx="7342893" cy="29848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08" name="Google Shape;308;p38"/>
          <p:cNvPicPr preferRelativeResize="0"/>
          <p:nvPr/>
        </p:nvPicPr>
        <p:blipFill>
          <a:blip r:embed="rId3">
            <a:alphaModFix/>
          </a:blip>
          <a:stretch>
            <a:fillRect/>
          </a:stretch>
        </p:blipFill>
        <p:spPr>
          <a:xfrm>
            <a:off x="1107013" y="1853850"/>
            <a:ext cx="6929974" cy="2984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14" name="Google Shape;314;p39"/>
          <p:cNvPicPr preferRelativeResize="0"/>
          <p:nvPr/>
        </p:nvPicPr>
        <p:blipFill>
          <a:blip r:embed="rId3">
            <a:alphaModFix/>
          </a:blip>
          <a:stretch>
            <a:fillRect/>
          </a:stretch>
        </p:blipFill>
        <p:spPr>
          <a:xfrm>
            <a:off x="1150725" y="1853850"/>
            <a:ext cx="6842557" cy="29848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20" name="Google Shape;320;p40"/>
          <p:cNvPicPr preferRelativeResize="0"/>
          <p:nvPr/>
        </p:nvPicPr>
        <p:blipFill>
          <a:blip r:embed="rId3">
            <a:alphaModFix/>
          </a:blip>
          <a:stretch>
            <a:fillRect/>
          </a:stretch>
        </p:blipFill>
        <p:spPr>
          <a:xfrm>
            <a:off x="1239813" y="1916400"/>
            <a:ext cx="6664382" cy="29848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2"/>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the most important </a:t>
            </a:r>
            <a:endParaRPr/>
          </a:p>
          <a:p>
            <a:pPr marL="0" lvl="0" indent="0" algn="ctr" rtl="0">
              <a:spcBef>
                <a:spcPts val="0"/>
              </a:spcBef>
              <a:spcAft>
                <a:spcPts val="0"/>
              </a:spcAft>
              <a:buNone/>
            </a:pPr>
            <a:r>
              <a:rPr lang="en"/>
              <a:t>idea in AI?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3"/>
          <p:cNvSpPr txBox="1">
            <a:spLocks noGrp="1"/>
          </p:cNvSpPr>
          <p:nvPr>
            <p:ph type="title"/>
          </p:nvPr>
        </p:nvSpPr>
        <p:spPr>
          <a:xfrm>
            <a:off x="15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2"/>
          <p:cNvPicPr preferRelativeResize="0"/>
          <p:nvPr/>
        </p:nvPicPr>
        <p:blipFill>
          <a:blip r:embed="rId3">
            <a:alphaModFix/>
          </a:blip>
          <a:stretch>
            <a:fillRect/>
          </a:stretch>
        </p:blipFill>
        <p:spPr>
          <a:xfrm>
            <a:off x="5613400" y="1853850"/>
            <a:ext cx="3116774" cy="2120374"/>
          </a:xfrm>
          <a:prstGeom prst="rect">
            <a:avLst/>
          </a:prstGeom>
          <a:noFill/>
          <a:ln>
            <a:noFill/>
          </a:ln>
        </p:spPr>
      </p:pic>
      <p:sp>
        <p:nvSpPr>
          <p:cNvPr id="171" name="Google Shape;171;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Artificial Narrow Intelligence (ANI)</a:t>
            </a:r>
            <a:endParaRPr/>
          </a:p>
        </p:txBody>
      </p:sp>
      <p:sp>
        <p:nvSpPr>
          <p:cNvPr id="172" name="Google Shape;172;p2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These are AIs that do one thing such as:</a:t>
            </a:r>
            <a:endParaRPr sz="1700"/>
          </a:p>
          <a:p>
            <a:pPr marL="457200" lvl="0" indent="-336550" algn="l" rtl="0">
              <a:spcBef>
                <a:spcPts val="1600"/>
              </a:spcBef>
              <a:spcAft>
                <a:spcPts val="0"/>
              </a:spcAft>
              <a:buSzPts val="1700"/>
              <a:buChar char="●"/>
            </a:pPr>
            <a:r>
              <a:rPr lang="en" sz="1700"/>
              <a:t>smart speaker</a:t>
            </a:r>
            <a:endParaRPr sz="1700"/>
          </a:p>
          <a:p>
            <a:pPr marL="457200" lvl="0" indent="-336550" algn="l" rtl="0">
              <a:spcBef>
                <a:spcPts val="0"/>
              </a:spcBef>
              <a:spcAft>
                <a:spcPts val="0"/>
              </a:spcAft>
              <a:buSzPts val="1700"/>
              <a:buChar char="●"/>
            </a:pPr>
            <a:r>
              <a:rPr lang="en" sz="1700"/>
              <a:t>self-driving car</a:t>
            </a:r>
            <a:endParaRPr sz="1700"/>
          </a:p>
          <a:p>
            <a:pPr marL="457200" lvl="0" indent="-336550" algn="l" rtl="0">
              <a:spcBef>
                <a:spcPts val="0"/>
              </a:spcBef>
              <a:spcAft>
                <a:spcPts val="0"/>
              </a:spcAft>
              <a:buSzPts val="1700"/>
              <a:buChar char="●"/>
            </a:pPr>
            <a:r>
              <a:rPr lang="en" sz="1700"/>
              <a:t>AI to do web search</a:t>
            </a:r>
            <a:endParaRPr sz="1700"/>
          </a:p>
          <a:p>
            <a:pPr marL="457200" lvl="0" indent="-336550" algn="l" rtl="0">
              <a:spcBef>
                <a:spcPts val="0"/>
              </a:spcBef>
              <a:spcAft>
                <a:spcPts val="0"/>
              </a:spcAft>
              <a:buSzPts val="1700"/>
              <a:buChar char="●"/>
            </a:pPr>
            <a:r>
              <a:rPr lang="en" sz="1700"/>
              <a:t>AI applications in farming or in a factory. </a:t>
            </a:r>
            <a:endParaRPr sz="1700"/>
          </a:p>
          <a:p>
            <a:pPr marL="0" lvl="0" indent="0" algn="l" rtl="0">
              <a:spcBef>
                <a:spcPts val="1600"/>
              </a:spcBef>
              <a:spcAft>
                <a:spcPts val="1600"/>
              </a:spcAft>
              <a:buNone/>
            </a:pPr>
            <a:r>
              <a:rPr lang="en" sz="1700"/>
              <a:t>These types of AI are one trick ponies but when you find the appropriate trick, this can be incredibly valuable.</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4"/>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a:t>What is Supervised Learning?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5"/>
          <p:cNvSpPr txBox="1">
            <a:spLocks noGrp="1"/>
          </p:cNvSpPr>
          <p:nvPr>
            <p:ph type="title"/>
          </p:nvPr>
        </p:nvSpPr>
        <p:spPr>
          <a:xfrm>
            <a:off x="15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to B mappings </a:t>
            </a:r>
            <a:endParaRPr/>
          </a:p>
          <a:p>
            <a:pPr marL="0" lvl="0" indent="0" algn="ctr" rtl="0">
              <a:spcBef>
                <a:spcPts val="0"/>
              </a:spcBef>
              <a:spcAft>
                <a:spcPts val="0"/>
              </a:spcAft>
              <a:buNone/>
            </a:pPr>
            <a:endParaRPr/>
          </a:p>
          <a:p>
            <a:pPr marL="0" lvl="0" indent="0" algn="ctr" rtl="0">
              <a:spcBef>
                <a:spcPts val="0"/>
              </a:spcBef>
              <a:spcAft>
                <a:spcPts val="0"/>
              </a:spcAft>
              <a:buNone/>
            </a:pPr>
            <a:r>
              <a:rPr lang="en"/>
              <a:t>Input to Output mappings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6"/>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enables machine learning </a:t>
            </a:r>
            <a:endParaRPr/>
          </a:p>
          <a:p>
            <a:pPr marL="0" lvl="0" indent="0" algn="ctr" rtl="0">
              <a:spcBef>
                <a:spcPts val="0"/>
              </a:spcBef>
              <a:spcAft>
                <a:spcPts val="0"/>
              </a:spcAft>
              <a:buNone/>
            </a:pPr>
            <a:r>
              <a:rPr lang="en"/>
              <a:t>to work so well?</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7"/>
          <p:cNvSpPr txBox="1">
            <a:spLocks noGrp="1"/>
          </p:cNvSpPr>
          <p:nvPr>
            <p:ph type="title"/>
          </p:nvPr>
        </p:nvSpPr>
        <p:spPr>
          <a:xfrm>
            <a:off x="729450" y="1322450"/>
            <a:ext cx="76884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Data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62" name="Google Shape;362;p48"/>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n" b="1"/>
                        <a:t>A</a:t>
                      </a:r>
                      <a:endParaRPr b="1"/>
                    </a:p>
                  </a:txBody>
                  <a:tcPr marL="91425" marR="91425" marT="91425" marB="91425"/>
                </a:tc>
                <a:tc>
                  <a:txBody>
                    <a:bodyPr/>
                    <a:lstStyle/>
                    <a:p>
                      <a:pPr marL="0" lvl="0" indent="0" algn="ctr" rtl="0">
                        <a:spcBef>
                          <a:spcPts val="0"/>
                        </a:spcBef>
                        <a:spcAft>
                          <a:spcPts val="0"/>
                        </a:spcAft>
                        <a:buNone/>
                      </a:pPr>
                      <a:r>
                        <a:rPr lang="en" b="1"/>
                        <a:t>B</a:t>
                      </a:r>
                      <a:endParaRPr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68" name="Google Shape;368;p49"/>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2892150">
                  <a:extLst>
                    <a:ext uri="{9D8B030D-6E8A-4147-A177-3AD203B41FA5}">
                      <a16:colId xmlns:a16="http://schemas.microsoft.com/office/drawing/2014/main" val="20000"/>
                    </a:ext>
                  </a:extLst>
                </a:gridCol>
                <a:gridCol w="193385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r h="381000">
                <a:tc gridSpan="2">
                  <a:txBody>
                    <a:bodyPr/>
                    <a:lstStyle/>
                    <a:p>
                      <a:pPr marL="0" lvl="0" indent="0" algn="ctr" rtl="0">
                        <a:spcBef>
                          <a:spcPts val="0"/>
                        </a:spcBef>
                        <a:spcAft>
                          <a:spcPts val="0"/>
                        </a:spcAft>
                        <a:buNone/>
                      </a:pPr>
                      <a:r>
                        <a:rPr lang="en" b="1"/>
                        <a:t>A</a:t>
                      </a:r>
                      <a:endParaRPr b="1"/>
                    </a:p>
                  </a:txBody>
                  <a:tcPr marL="91425" marR="91425" marT="91425" marB="91425"/>
                </a:tc>
                <a:tc hMerge="1">
                  <a:txBody>
                    <a:bodyPr/>
                    <a:lstStyle/>
                    <a:p>
                      <a:endParaRPr lang="en-US"/>
                    </a:p>
                  </a:txBody>
                  <a:tcPr/>
                </a:tc>
                <a:tc>
                  <a:txBody>
                    <a:bodyPr/>
                    <a:lstStyle/>
                    <a:p>
                      <a:pPr marL="0" lvl="0" indent="0" algn="ctr" rtl="0">
                        <a:spcBef>
                          <a:spcPts val="0"/>
                        </a:spcBef>
                        <a:spcAft>
                          <a:spcPts val="0"/>
                        </a:spcAft>
                        <a:buNone/>
                      </a:pPr>
                      <a:r>
                        <a:rPr lang="en" b="1"/>
                        <a:t>B</a:t>
                      </a:r>
                      <a:endParaRPr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often unique to your business</a:t>
            </a:r>
            <a:endParaRPr/>
          </a:p>
        </p:txBody>
      </p:sp>
      <p:sp>
        <p:nvSpPr>
          <p:cNvPr id="374" name="Google Shape;374;p50"/>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Data is often unique to your business, and this is an example of a dataset that a real estate agency might have that they tried to help price houses. </a:t>
            </a:r>
            <a:endParaRPr sz="1700"/>
          </a:p>
          <a:p>
            <a:pPr marL="0" lvl="0" indent="0" algn="l" rtl="0">
              <a:spcBef>
                <a:spcPts val="1600"/>
              </a:spcBef>
              <a:spcAft>
                <a:spcPts val="1600"/>
              </a:spcAft>
              <a:buNone/>
            </a:pPr>
            <a:r>
              <a:rPr lang="en" sz="1700"/>
              <a:t>It's up to you to decide what is A and what is B, and how to choose these definitions of A and B to make it valuable for your business.</a:t>
            </a:r>
            <a:endParaRPr sz="17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example</a:t>
            </a:r>
            <a:endParaRPr/>
          </a:p>
        </p:txBody>
      </p:sp>
      <p:sp>
        <p:nvSpPr>
          <p:cNvPr id="380" name="Google Shape;380;p51"/>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you have a certain budget and you want to decide what is the size of house you can afford, then you might decide that the input A is how much does someone spend and B is just the size of the house in square feet, and that would be a totally different choice of A and B that tells you, given a certain budget, what's the size of the house you should be maybe looking at.</a:t>
            </a:r>
            <a:endParaRPr sz="17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86" name="Google Shape;386;p52"/>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2892150">
                  <a:extLst>
                    <a:ext uri="{9D8B030D-6E8A-4147-A177-3AD203B41FA5}">
                      <a16:colId xmlns:a16="http://schemas.microsoft.com/office/drawing/2014/main" val="20000"/>
                    </a:ext>
                  </a:extLst>
                </a:gridCol>
                <a:gridCol w="193385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r h="381000">
                <a:tc gridSpan="2">
                  <a:txBody>
                    <a:bodyPr/>
                    <a:lstStyle/>
                    <a:p>
                      <a:pPr marL="0" lvl="0" indent="0" algn="ctr" rtl="0">
                        <a:spcBef>
                          <a:spcPts val="0"/>
                        </a:spcBef>
                        <a:spcAft>
                          <a:spcPts val="0"/>
                        </a:spcAft>
                        <a:buNone/>
                      </a:pPr>
                      <a:r>
                        <a:rPr lang="en" b="1"/>
                        <a:t>B</a:t>
                      </a:r>
                      <a:endParaRPr b="1"/>
                    </a:p>
                  </a:txBody>
                  <a:tcPr marL="91425" marR="91425" marT="91425" marB="91425"/>
                </a:tc>
                <a:tc hMerge="1">
                  <a:txBody>
                    <a:bodyPr/>
                    <a:lstStyle/>
                    <a:p>
                      <a:endParaRPr lang="en-US"/>
                    </a:p>
                  </a:txBody>
                  <a:tcPr/>
                </a:tc>
                <a:tc>
                  <a:txBody>
                    <a:bodyPr/>
                    <a:lstStyle/>
                    <a:p>
                      <a:pPr marL="0" lvl="0" indent="0" algn="ctr" rtl="0">
                        <a:spcBef>
                          <a:spcPts val="0"/>
                        </a:spcBef>
                        <a:spcAft>
                          <a:spcPts val="0"/>
                        </a:spcAft>
                        <a:buNone/>
                      </a:pPr>
                      <a:r>
                        <a:rPr lang="en" b="1"/>
                        <a:t>A</a:t>
                      </a:r>
                      <a:endParaRPr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392" name="Google Shape;392;p53"/>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Manual labeling</a:t>
            </a:r>
            <a:endParaRPr sz="1700"/>
          </a:p>
        </p:txBody>
      </p:sp>
      <p:pic>
        <p:nvPicPr>
          <p:cNvPr id="393" name="Google Shape;393;p53"/>
          <p:cNvPicPr preferRelativeResize="0"/>
          <p:nvPr/>
        </p:nvPicPr>
        <p:blipFill>
          <a:blip r:embed="rId3">
            <a:alphaModFix/>
          </a:blip>
          <a:stretch>
            <a:fillRect/>
          </a:stretch>
        </p:blipFill>
        <p:spPr>
          <a:xfrm>
            <a:off x="600163" y="2827725"/>
            <a:ext cx="7943683" cy="1013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Artificial General Intelligence (AGI)</a:t>
            </a:r>
            <a:endParaRPr/>
          </a:p>
        </p:txBody>
      </p:sp>
      <p:sp>
        <p:nvSpPr>
          <p:cNvPr id="178" name="Google Shape;178;p23"/>
          <p:cNvSpPr txBox="1">
            <a:spLocks noGrp="1"/>
          </p:cNvSpPr>
          <p:nvPr>
            <p:ph type="body" idx="1"/>
          </p:nvPr>
        </p:nvSpPr>
        <p:spPr>
          <a:xfrm>
            <a:off x="729450" y="2078875"/>
            <a:ext cx="5096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That is the goal to build AI. </a:t>
            </a:r>
            <a:endParaRPr sz="1700"/>
          </a:p>
          <a:p>
            <a:pPr marL="0" lvl="0" indent="0" algn="l" rtl="0">
              <a:spcBef>
                <a:spcPts val="1600"/>
              </a:spcBef>
              <a:spcAft>
                <a:spcPts val="1600"/>
              </a:spcAft>
              <a:buNone/>
            </a:pPr>
            <a:r>
              <a:rPr lang="en" sz="1700"/>
              <a:t>They can do anything a human can do or maybe even be superintelligent and do even more things than any human can.</a:t>
            </a:r>
            <a:endParaRPr sz="1700"/>
          </a:p>
        </p:txBody>
      </p:sp>
      <p:pic>
        <p:nvPicPr>
          <p:cNvPr id="179" name="Google Shape;179;p23"/>
          <p:cNvPicPr preferRelativeResize="0"/>
          <p:nvPr/>
        </p:nvPicPr>
        <p:blipFill>
          <a:blip r:embed="rId3">
            <a:alphaModFix/>
          </a:blip>
          <a:stretch>
            <a:fillRect/>
          </a:stretch>
        </p:blipFill>
        <p:spPr>
          <a:xfrm>
            <a:off x="5886749" y="1368874"/>
            <a:ext cx="3219503" cy="41663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399" name="Google Shape;399;p54"/>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From observing behaviors of humans</a:t>
            </a:r>
            <a:endParaRPr sz="1700"/>
          </a:p>
          <a:p>
            <a:pPr marL="457200" lvl="0" indent="0" algn="l" rtl="0">
              <a:spcBef>
                <a:spcPts val="1600"/>
              </a:spcBef>
              <a:spcAft>
                <a:spcPts val="1600"/>
              </a:spcAft>
              <a:buNone/>
            </a:pPr>
            <a:endParaRPr sz="1700"/>
          </a:p>
        </p:txBody>
      </p:sp>
      <p:graphicFrame>
        <p:nvGraphicFramePr>
          <p:cNvPr id="400" name="Google Shape;400;p54"/>
          <p:cNvGraphicFramePr/>
          <p:nvPr/>
        </p:nvGraphicFramePr>
        <p:xfrm>
          <a:off x="1281925" y="2571750"/>
          <a:ext cx="7239000" cy="1981050"/>
        </p:xfrm>
        <a:graphic>
          <a:graphicData uri="http://schemas.openxmlformats.org/drawingml/2006/table">
            <a:tbl>
              <a:tblPr>
                <a:noFill/>
                <a:tableStyleId>{3D390BA2-7C41-462E-BD44-CC596F61F5FF}</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t>User ID</a:t>
                      </a:r>
                      <a:endParaRPr/>
                    </a:p>
                  </a:txBody>
                  <a:tcPr marL="91425" marR="91425" marT="91425" marB="91425"/>
                </a:tc>
                <a:tc>
                  <a:txBody>
                    <a:bodyPr/>
                    <a:lstStyle/>
                    <a:p>
                      <a:pPr marL="0" lvl="0" indent="0" algn="l" rtl="0">
                        <a:spcBef>
                          <a:spcPts val="0"/>
                        </a:spcBef>
                        <a:spcAft>
                          <a:spcPts val="0"/>
                        </a:spcAft>
                        <a:buNone/>
                      </a:pPr>
                      <a:r>
                        <a:rPr lang="en"/>
                        <a:t>Time</a:t>
                      </a:r>
                      <a:endParaRPr/>
                    </a:p>
                  </a:txBody>
                  <a:tcPr marL="91425" marR="91425" marT="91425" marB="91425"/>
                </a:tc>
                <a:tc>
                  <a:txBody>
                    <a:bodyPr/>
                    <a:lstStyle/>
                    <a:p>
                      <a:pPr marL="0" lvl="0" indent="0" algn="l" rtl="0">
                        <a:spcBef>
                          <a:spcPts val="0"/>
                        </a:spcBef>
                        <a:spcAft>
                          <a:spcPts val="0"/>
                        </a:spcAft>
                        <a:buNone/>
                      </a:pPr>
                      <a:r>
                        <a:rPr lang="en"/>
                        <a:t>Price ($)</a:t>
                      </a:r>
                      <a:endParaRPr/>
                    </a:p>
                  </a:txBody>
                  <a:tcPr marL="91425" marR="91425" marT="91425" marB="91425"/>
                </a:tc>
                <a:tc>
                  <a:txBody>
                    <a:bodyPr/>
                    <a:lstStyle/>
                    <a:p>
                      <a:pPr marL="0" lvl="0" indent="0" algn="l" rtl="0">
                        <a:spcBef>
                          <a:spcPts val="0"/>
                        </a:spcBef>
                        <a:spcAft>
                          <a:spcPts val="0"/>
                        </a:spcAft>
                        <a:buNone/>
                      </a:pPr>
                      <a:r>
                        <a:rPr lang="en"/>
                        <a:t>Purchased</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4783</a:t>
                      </a:r>
                      <a:endParaRPr/>
                    </a:p>
                  </a:txBody>
                  <a:tcPr marL="91425" marR="91425" marT="91425" marB="91425"/>
                </a:tc>
                <a:tc>
                  <a:txBody>
                    <a:bodyPr/>
                    <a:lstStyle/>
                    <a:p>
                      <a:pPr marL="0" lvl="0" indent="0" algn="l" rtl="0">
                        <a:spcBef>
                          <a:spcPts val="0"/>
                        </a:spcBef>
                        <a:spcAft>
                          <a:spcPts val="0"/>
                        </a:spcAft>
                        <a:buNone/>
                      </a:pPr>
                      <a:r>
                        <a:rPr lang="en"/>
                        <a:t>Jan 21 08:15.20</a:t>
                      </a:r>
                      <a:endParaRPr/>
                    </a:p>
                  </a:txBody>
                  <a:tcPr marL="91425" marR="91425" marT="91425" marB="91425"/>
                </a:tc>
                <a:tc>
                  <a:txBody>
                    <a:bodyPr/>
                    <a:lstStyle/>
                    <a:p>
                      <a:pPr marL="0" lvl="0" indent="0" algn="l" rtl="0">
                        <a:spcBef>
                          <a:spcPts val="0"/>
                        </a:spcBef>
                        <a:spcAft>
                          <a:spcPts val="0"/>
                        </a:spcAft>
                        <a:buNone/>
                      </a:pPr>
                      <a:r>
                        <a:rPr lang="en"/>
                        <a:t>7.95</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3893</a:t>
                      </a:r>
                      <a:endParaRPr/>
                    </a:p>
                  </a:txBody>
                  <a:tcPr marL="91425" marR="91425" marT="91425" marB="91425"/>
                </a:tc>
                <a:tc>
                  <a:txBody>
                    <a:bodyPr/>
                    <a:lstStyle/>
                    <a:p>
                      <a:pPr marL="0" lvl="0" indent="0" algn="l" rtl="0">
                        <a:spcBef>
                          <a:spcPts val="0"/>
                        </a:spcBef>
                        <a:spcAft>
                          <a:spcPts val="0"/>
                        </a:spcAft>
                        <a:buNone/>
                      </a:pPr>
                      <a:r>
                        <a:rPr lang="en"/>
                        <a:t>Mar 3 11:30.15</a:t>
                      </a:r>
                      <a:endParaRPr/>
                    </a:p>
                  </a:txBody>
                  <a:tcPr marL="91425" marR="91425" marT="91425" marB="91425"/>
                </a:tc>
                <a:tc>
                  <a:txBody>
                    <a:bodyPr/>
                    <a:lstStyle/>
                    <a:p>
                      <a:pPr marL="0" lvl="0" indent="0" algn="l" rtl="0">
                        <a:spcBef>
                          <a:spcPts val="0"/>
                        </a:spcBef>
                        <a:spcAft>
                          <a:spcPts val="0"/>
                        </a:spcAft>
                        <a:buNone/>
                      </a:pPr>
                      <a:r>
                        <a:rPr lang="en"/>
                        <a:t>10.00</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8384</a:t>
                      </a:r>
                      <a:endParaRPr/>
                    </a:p>
                  </a:txBody>
                  <a:tcPr marL="91425" marR="91425" marT="91425" marB="91425"/>
                </a:tc>
                <a:tc>
                  <a:txBody>
                    <a:bodyPr/>
                    <a:lstStyle/>
                    <a:p>
                      <a:pPr marL="0" lvl="0" indent="0" algn="l" rtl="0">
                        <a:spcBef>
                          <a:spcPts val="0"/>
                        </a:spcBef>
                        <a:spcAft>
                          <a:spcPts val="0"/>
                        </a:spcAft>
                        <a:buNone/>
                      </a:pPr>
                      <a:r>
                        <a:rPr lang="en"/>
                        <a:t>Jun 11 14:15.05</a:t>
                      </a:r>
                      <a:endParaRPr/>
                    </a:p>
                  </a:txBody>
                  <a:tcPr marL="91425" marR="91425" marT="91425" marB="91425"/>
                </a:tc>
                <a:tc>
                  <a:txBody>
                    <a:bodyPr/>
                    <a:lstStyle/>
                    <a:p>
                      <a:pPr marL="0" lvl="0" indent="0" algn="l" rtl="0">
                        <a:spcBef>
                          <a:spcPts val="0"/>
                        </a:spcBef>
                        <a:spcAft>
                          <a:spcPts val="0"/>
                        </a:spcAft>
                        <a:buNone/>
                      </a:pPr>
                      <a:r>
                        <a:rPr lang="en"/>
                        <a:t>9.50</a:t>
                      </a:r>
                      <a:endParaRPr/>
                    </a:p>
                  </a:txBody>
                  <a:tcPr marL="91425" marR="91425" marT="91425" marB="91425"/>
                </a:tc>
                <a:tc>
                  <a:txBody>
                    <a:bodyPr/>
                    <a:lstStyle/>
                    <a:p>
                      <a:pPr marL="0" lvl="0" indent="0" algn="l" rtl="0">
                        <a:spcBef>
                          <a:spcPts val="0"/>
                        </a:spcBef>
                        <a:spcAft>
                          <a:spcPts val="0"/>
                        </a:spcAft>
                        <a:buNone/>
                      </a:pPr>
                      <a:r>
                        <a:rPr lang="en"/>
                        <a:t>no</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0931</a:t>
                      </a:r>
                      <a:endParaRPr/>
                    </a:p>
                  </a:txBody>
                  <a:tcPr marL="91425" marR="91425" marT="91425" marB="91425"/>
                </a:tc>
                <a:tc>
                  <a:txBody>
                    <a:bodyPr/>
                    <a:lstStyle/>
                    <a:p>
                      <a:pPr marL="0" lvl="0" indent="0" algn="l" rtl="0">
                        <a:spcBef>
                          <a:spcPts val="0"/>
                        </a:spcBef>
                        <a:spcAft>
                          <a:spcPts val="0"/>
                        </a:spcAft>
                        <a:buNone/>
                      </a:pPr>
                      <a:r>
                        <a:rPr lang="en"/>
                        <a:t>Aug 2 20:30.55</a:t>
                      </a:r>
                      <a:endParaRPr/>
                    </a:p>
                  </a:txBody>
                  <a:tcPr marL="91425" marR="91425" marT="91425" marB="91425"/>
                </a:tc>
                <a:tc>
                  <a:txBody>
                    <a:bodyPr/>
                    <a:lstStyle/>
                    <a:p>
                      <a:pPr marL="0" lvl="0" indent="0" algn="l" rtl="0">
                        <a:spcBef>
                          <a:spcPts val="0"/>
                        </a:spcBef>
                        <a:spcAft>
                          <a:spcPts val="0"/>
                        </a:spcAft>
                        <a:buNone/>
                      </a:pPr>
                      <a:r>
                        <a:rPr lang="en"/>
                        <a:t>12.90</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406" name="Google Shape;406;p55"/>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From observing behaviors of machines</a:t>
            </a:r>
            <a:endParaRPr sz="1700"/>
          </a:p>
          <a:p>
            <a:pPr marL="457200" lvl="0" indent="0" algn="l" rtl="0">
              <a:spcBef>
                <a:spcPts val="1600"/>
              </a:spcBef>
              <a:spcAft>
                <a:spcPts val="1600"/>
              </a:spcAft>
              <a:buNone/>
            </a:pPr>
            <a:endParaRPr sz="1700"/>
          </a:p>
        </p:txBody>
      </p:sp>
      <p:graphicFrame>
        <p:nvGraphicFramePr>
          <p:cNvPr id="407" name="Google Shape;407;p55"/>
          <p:cNvGraphicFramePr/>
          <p:nvPr/>
        </p:nvGraphicFramePr>
        <p:xfrm>
          <a:off x="1281925" y="2571750"/>
          <a:ext cx="7239000" cy="2377260"/>
        </p:xfrm>
        <a:graphic>
          <a:graphicData uri="http://schemas.openxmlformats.org/drawingml/2006/table">
            <a:tbl>
              <a:tblPr>
                <a:noFill/>
                <a:tableStyleId>{3D390BA2-7C41-462E-BD44-CC596F61F5FF}</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t>Machine</a:t>
                      </a:r>
                      <a:endParaRPr/>
                    </a:p>
                  </a:txBody>
                  <a:tcPr marL="91425" marR="91425" marT="91425" marB="91425"/>
                </a:tc>
                <a:tc>
                  <a:txBody>
                    <a:bodyPr/>
                    <a:lstStyle/>
                    <a:p>
                      <a:pPr marL="0" lvl="0" indent="0" algn="l" rtl="0">
                        <a:spcBef>
                          <a:spcPts val="0"/>
                        </a:spcBef>
                        <a:spcAft>
                          <a:spcPts val="0"/>
                        </a:spcAft>
                        <a:buNone/>
                      </a:pPr>
                      <a:r>
                        <a:rPr lang="en"/>
                        <a:t>Temperature</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Pressure (psi)</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Machine Fault</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17987</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60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7.65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34672</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100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25.50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08542</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140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75.50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Y</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98536</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165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125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Y</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1000">
                <a:tc gridSpan="3">
                  <a:txBody>
                    <a:bodyPr/>
                    <a:lstStyle/>
                    <a:p>
                      <a:pPr marL="0" lvl="0" indent="0" algn="ctr" rtl="0">
                        <a:spcBef>
                          <a:spcPts val="0"/>
                        </a:spcBef>
                        <a:spcAft>
                          <a:spcPts val="0"/>
                        </a:spcAft>
                        <a:buNone/>
                      </a:pPr>
                      <a:r>
                        <a:rPr lang="en" b="1"/>
                        <a:t>Input A</a:t>
                      </a:r>
                      <a:endParaRPr b="1"/>
                    </a:p>
                  </a:txBody>
                  <a:tcPr marL="91425" marR="91425" marT="91425" marB="91425">
                    <a:lnR w="9525" cap="flat" cmpd="sng">
                      <a:solidFill>
                        <a:srgbClr val="9E9E9E"/>
                      </a:solidFill>
                      <a:prstDash val="solid"/>
                      <a:round/>
                      <a:headEnd type="none" w="sm" len="sm"/>
                      <a:tailEnd type="none" w="sm" len="sm"/>
                    </a:lnR>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en" b="1"/>
                        <a:t>Input B</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6"/>
          <p:cNvSpPr txBox="1">
            <a:spLocks noGrp="1"/>
          </p:cNvSpPr>
          <p:nvPr>
            <p:ph type="body" idx="1"/>
          </p:nvPr>
        </p:nvSpPr>
        <p:spPr>
          <a:xfrm>
            <a:off x="729450" y="2078875"/>
            <a:ext cx="7688700" cy="28083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Download from websites / partnerships</a:t>
            </a:r>
            <a:endParaRPr sz="1700"/>
          </a:p>
          <a:p>
            <a:pPr marL="914400" lvl="1" indent="-336550" algn="l" rtl="0">
              <a:spcBef>
                <a:spcPts val="0"/>
              </a:spcBef>
              <a:spcAft>
                <a:spcPts val="0"/>
              </a:spcAft>
              <a:buSzPts val="1700"/>
              <a:buChar char="○"/>
            </a:pPr>
            <a:r>
              <a:rPr lang="en" sz="1700"/>
              <a:t>Thanks to the open internet you can find so many datasets available for free online</a:t>
            </a:r>
            <a:endParaRPr sz="1700"/>
          </a:p>
          <a:p>
            <a:pPr marL="1371600" lvl="2" indent="-336550" algn="l" rtl="0">
              <a:spcBef>
                <a:spcPts val="0"/>
              </a:spcBef>
              <a:spcAft>
                <a:spcPts val="0"/>
              </a:spcAft>
              <a:buSzPts val="1700"/>
              <a:buChar char="■"/>
            </a:pPr>
            <a:r>
              <a:rPr lang="en" sz="1700"/>
              <a:t>Computer vision or image datasets</a:t>
            </a:r>
            <a:endParaRPr sz="1700"/>
          </a:p>
          <a:p>
            <a:pPr marL="1371600" lvl="2" indent="-336550" algn="l" rtl="0">
              <a:spcBef>
                <a:spcPts val="0"/>
              </a:spcBef>
              <a:spcAft>
                <a:spcPts val="0"/>
              </a:spcAft>
              <a:buSzPts val="1700"/>
              <a:buChar char="■"/>
            </a:pPr>
            <a:r>
              <a:rPr lang="en" sz="1700"/>
              <a:t>Self driving car datasets</a:t>
            </a:r>
            <a:endParaRPr sz="1700"/>
          </a:p>
          <a:p>
            <a:pPr marL="1371600" lvl="2" indent="-336550" algn="l" rtl="0">
              <a:spcBef>
                <a:spcPts val="0"/>
              </a:spcBef>
              <a:spcAft>
                <a:spcPts val="0"/>
              </a:spcAft>
              <a:buSzPts val="1700"/>
              <a:buChar char="■"/>
            </a:pPr>
            <a:r>
              <a:rPr lang="en" sz="1700"/>
              <a:t>Speech recognition datasets</a:t>
            </a:r>
            <a:endParaRPr sz="1700"/>
          </a:p>
          <a:p>
            <a:pPr marL="1371600" lvl="2" indent="-336550" algn="l" rtl="0">
              <a:spcBef>
                <a:spcPts val="0"/>
              </a:spcBef>
              <a:spcAft>
                <a:spcPts val="0"/>
              </a:spcAft>
              <a:buSzPts val="1700"/>
              <a:buChar char="■"/>
            </a:pPr>
            <a:r>
              <a:rPr lang="en" sz="1700"/>
              <a:t>Medical imaging datasets</a:t>
            </a:r>
            <a:endParaRPr sz="1700"/>
          </a:p>
          <a:p>
            <a:pPr marL="914400" lvl="1" indent="-336550" algn="l" rtl="0">
              <a:spcBef>
                <a:spcPts val="0"/>
              </a:spcBef>
              <a:spcAft>
                <a:spcPts val="0"/>
              </a:spcAft>
              <a:buSzPts val="1700"/>
              <a:buChar char="○"/>
            </a:pPr>
            <a:r>
              <a:rPr lang="en" sz="1700"/>
              <a:t>Keep in mind licensing and copyright</a:t>
            </a:r>
            <a:endParaRPr sz="1700"/>
          </a:p>
        </p:txBody>
      </p:sp>
      <p:sp>
        <p:nvSpPr>
          <p:cNvPr id="413" name="Google Shape;413;p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7"/>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19" name="Google Shape;419;p57"/>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20" name="Google Shape;420;p57"/>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21" name="Google Shape;421;p57"/>
          <p:cNvCxnSpPr>
            <a:stCxn id="419" idx="2"/>
            <a:endCxn id="420"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22" name="Google Shape;422;p57"/>
          <p:cNvCxnSpPr>
            <a:stCxn id="419" idx="0"/>
            <a:endCxn id="420"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23" name="Google Shape;423;p57"/>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Give me three years to build up my IT team, we're collecting so much data. </a:t>
            </a:r>
            <a:endParaRPr sz="1700"/>
          </a:p>
          <a:p>
            <a:pPr marL="0" lvl="0" indent="0" algn="l" rtl="0">
              <a:spcBef>
                <a:spcPts val="1600"/>
              </a:spcBef>
              <a:spcAft>
                <a:spcPts val="0"/>
              </a:spcAft>
              <a:buNone/>
            </a:pPr>
            <a:r>
              <a:rPr lang="en" sz="1700"/>
              <a:t>Then after three years, I'll have this perfect dataset. </a:t>
            </a:r>
            <a:endParaRPr sz="1700"/>
          </a:p>
          <a:p>
            <a:pPr marL="0" lvl="0" indent="0" algn="l" rtl="0">
              <a:spcBef>
                <a:spcPts val="1600"/>
              </a:spcBef>
              <a:spcAft>
                <a:spcPts val="0"/>
              </a:spcAft>
              <a:buNone/>
            </a:pPr>
            <a:r>
              <a:rPr lang="en" sz="1700"/>
              <a:t>We'll do AI then.</a:t>
            </a:r>
            <a:endParaRPr sz="1700"/>
          </a:p>
          <a:p>
            <a:pPr marL="0" lvl="0" indent="0" algn="l" rtl="0">
              <a:spcBef>
                <a:spcPts val="1600"/>
              </a:spcBef>
              <a:spcAft>
                <a:spcPts val="1600"/>
              </a:spcAft>
              <a:buNone/>
            </a:pPr>
            <a:r>
              <a:rPr lang="en" sz="1700" b="1"/>
              <a:t>What’s wrong with this approach?</a:t>
            </a:r>
            <a:endParaRPr sz="1700"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29" name="Google Shape;429;p58"/>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30" name="Google Shape;430;p58"/>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31" name="Google Shape;431;p58"/>
          <p:cNvCxnSpPr>
            <a:stCxn id="429" idx="2"/>
            <a:endCxn id="430"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32" name="Google Shape;432;p58"/>
          <p:cNvCxnSpPr>
            <a:stCxn id="429" idx="0"/>
            <a:endCxn id="430"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33" name="Google Shape;433;p58"/>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t>It turns out that's a really bad strategy. </a:t>
            </a:r>
            <a:endParaRPr sz="1700" b="1"/>
          </a:p>
          <a:p>
            <a:pPr marL="0" lvl="0" indent="0" algn="l" rtl="0">
              <a:spcBef>
                <a:spcPts val="1600"/>
              </a:spcBef>
              <a:spcAft>
                <a:spcPts val="0"/>
              </a:spcAft>
              <a:buNone/>
            </a:pPr>
            <a:r>
              <a:rPr lang="en" sz="1700"/>
              <a:t>Once you've started collecting some data, go ahead and start showing it or feeding it to an AI team. </a:t>
            </a:r>
            <a:endParaRPr sz="1700"/>
          </a:p>
          <a:p>
            <a:pPr marL="0" lvl="0" indent="0" algn="l" rtl="0">
              <a:spcBef>
                <a:spcPts val="1600"/>
              </a:spcBef>
              <a:spcAft>
                <a:spcPts val="1600"/>
              </a:spcAft>
              <a:buNone/>
            </a:pPr>
            <a:r>
              <a:rPr lang="en" sz="1700"/>
              <a:t>Then the AI team can give feedback to your IT team on what types of data to collect and what types of IT infrastructure to keep on building.</a:t>
            </a:r>
            <a:endParaRPr sz="1700"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439" name="Google Shape;439;p59"/>
          <p:cNvSpPr txBox="1">
            <a:spLocks noGrp="1"/>
          </p:cNvSpPr>
          <p:nvPr>
            <p:ph type="body" idx="1"/>
          </p:nvPr>
        </p:nvSpPr>
        <p:spPr>
          <a:xfrm>
            <a:off x="729450" y="2078875"/>
            <a:ext cx="43815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Maybe an AI team can look at your factory data and say, "Hey. You know what? If you can collect data from this big manufacturing machine, not just once every ten minutes, but instead once every one minute, then we could do a much better job building a preventative maintenance systems for you.”</a:t>
            </a:r>
            <a:endParaRPr sz="1700"/>
          </a:p>
        </p:txBody>
      </p:sp>
      <p:graphicFrame>
        <p:nvGraphicFramePr>
          <p:cNvPr id="440" name="Google Shape;440;p59"/>
          <p:cNvGraphicFramePr/>
          <p:nvPr/>
        </p:nvGraphicFramePr>
        <p:xfrm>
          <a:off x="5523625" y="2183600"/>
          <a:ext cx="3268850" cy="2163900"/>
        </p:xfrm>
        <a:graphic>
          <a:graphicData uri="http://schemas.openxmlformats.org/drawingml/2006/table">
            <a:tbl>
              <a:tblPr>
                <a:noFill/>
                <a:tableStyleId>{3D390BA2-7C41-462E-BD44-CC596F61F5FF}</a:tableStyleId>
              </a:tblPr>
              <a:tblGrid>
                <a:gridCol w="737450">
                  <a:extLst>
                    <a:ext uri="{9D8B030D-6E8A-4147-A177-3AD203B41FA5}">
                      <a16:colId xmlns:a16="http://schemas.microsoft.com/office/drawing/2014/main" val="20000"/>
                    </a:ext>
                  </a:extLst>
                </a:gridCol>
                <a:gridCol w="902425">
                  <a:extLst>
                    <a:ext uri="{9D8B030D-6E8A-4147-A177-3AD203B41FA5}">
                      <a16:colId xmlns:a16="http://schemas.microsoft.com/office/drawing/2014/main" val="20001"/>
                    </a:ext>
                  </a:extLst>
                </a:gridCol>
                <a:gridCol w="809325">
                  <a:extLst>
                    <a:ext uri="{9D8B030D-6E8A-4147-A177-3AD203B41FA5}">
                      <a16:colId xmlns:a16="http://schemas.microsoft.com/office/drawing/2014/main" val="20002"/>
                    </a:ext>
                  </a:extLst>
                </a:gridCol>
                <a:gridCol w="819650">
                  <a:extLst>
                    <a:ext uri="{9D8B030D-6E8A-4147-A177-3AD203B41FA5}">
                      <a16:colId xmlns:a16="http://schemas.microsoft.com/office/drawing/2014/main" val="20003"/>
                    </a:ext>
                  </a:extLst>
                </a:gridCol>
              </a:tblGrid>
              <a:tr h="455250">
                <a:tc>
                  <a:txBody>
                    <a:bodyPr/>
                    <a:lstStyle/>
                    <a:p>
                      <a:pPr marL="0" lvl="0" indent="0" algn="l" rtl="0">
                        <a:spcBef>
                          <a:spcPts val="0"/>
                        </a:spcBef>
                        <a:spcAft>
                          <a:spcPts val="0"/>
                        </a:spcAft>
                        <a:buNone/>
                      </a:pPr>
                      <a:r>
                        <a:rPr lang="en" sz="1000"/>
                        <a:t>Machine</a:t>
                      </a:r>
                      <a:endParaRPr sz="1000"/>
                    </a:p>
                  </a:txBody>
                  <a:tcPr marL="91425" marR="91425" marT="91425" marB="91425"/>
                </a:tc>
                <a:tc>
                  <a:txBody>
                    <a:bodyPr/>
                    <a:lstStyle/>
                    <a:p>
                      <a:pPr marL="0" lvl="0" indent="0" algn="l" rtl="0">
                        <a:spcBef>
                          <a:spcPts val="0"/>
                        </a:spcBef>
                        <a:spcAft>
                          <a:spcPts val="0"/>
                        </a:spcAft>
                        <a:buNone/>
                      </a:pPr>
                      <a:r>
                        <a:rPr lang="en" sz="1000"/>
                        <a:t>Temperature</a:t>
                      </a:r>
                      <a:endParaRPr sz="1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Pressure (psi)</a:t>
                      </a:r>
                      <a:endParaRPr sz="1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Machine Fault</a:t>
                      </a:r>
                      <a:endParaRPr sz="100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33700">
                <a:tc>
                  <a:txBody>
                    <a:bodyPr/>
                    <a:lstStyle/>
                    <a:p>
                      <a:pPr marL="0" lvl="0" indent="0" algn="l" rtl="0">
                        <a:spcBef>
                          <a:spcPts val="0"/>
                        </a:spcBef>
                        <a:spcAft>
                          <a:spcPts val="0"/>
                        </a:spcAft>
                        <a:buNone/>
                      </a:pPr>
                      <a:r>
                        <a:rPr lang="en" sz="1000"/>
                        <a:t>17987</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60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7.65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N</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33700">
                <a:tc>
                  <a:txBody>
                    <a:bodyPr/>
                    <a:lstStyle/>
                    <a:p>
                      <a:pPr marL="0" lvl="0" indent="0" algn="l" rtl="0">
                        <a:spcBef>
                          <a:spcPts val="0"/>
                        </a:spcBef>
                        <a:spcAft>
                          <a:spcPts val="0"/>
                        </a:spcAft>
                        <a:buNone/>
                      </a:pPr>
                      <a:r>
                        <a:rPr lang="en" sz="1000"/>
                        <a:t>34672</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100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25.50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N</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33700">
                <a:tc>
                  <a:txBody>
                    <a:bodyPr/>
                    <a:lstStyle/>
                    <a:p>
                      <a:pPr marL="0" lvl="0" indent="0" algn="l" rtl="0">
                        <a:spcBef>
                          <a:spcPts val="0"/>
                        </a:spcBef>
                        <a:spcAft>
                          <a:spcPts val="0"/>
                        </a:spcAft>
                        <a:buNone/>
                      </a:pPr>
                      <a:r>
                        <a:rPr lang="en" sz="1000"/>
                        <a:t>08542</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140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75.50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Y</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33700">
                <a:tc>
                  <a:txBody>
                    <a:bodyPr/>
                    <a:lstStyle/>
                    <a:p>
                      <a:pPr marL="0" lvl="0" indent="0" algn="l" rtl="0">
                        <a:spcBef>
                          <a:spcPts val="0"/>
                        </a:spcBef>
                        <a:spcAft>
                          <a:spcPts val="0"/>
                        </a:spcAft>
                        <a:buNone/>
                      </a:pPr>
                      <a:r>
                        <a:rPr lang="en" sz="1000"/>
                        <a:t>98536</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165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125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Y</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33700">
                <a:tc gridSpan="3">
                  <a:txBody>
                    <a:bodyPr/>
                    <a:lstStyle/>
                    <a:p>
                      <a:pPr marL="0" lvl="0" indent="0" algn="ctr" rtl="0">
                        <a:spcBef>
                          <a:spcPts val="0"/>
                        </a:spcBef>
                        <a:spcAft>
                          <a:spcPts val="0"/>
                        </a:spcAft>
                        <a:buNone/>
                      </a:pPr>
                      <a:r>
                        <a:rPr lang="en" sz="1000" b="1"/>
                        <a:t>Input A</a:t>
                      </a:r>
                      <a:endParaRPr sz="1000" b="1"/>
                    </a:p>
                  </a:txBody>
                  <a:tcPr marL="91425" marR="91425" marT="91425" marB="91425">
                    <a:lnR w="9525" cap="flat" cmpd="sng">
                      <a:solidFill>
                        <a:srgbClr val="9E9E9E"/>
                      </a:solidFill>
                      <a:prstDash val="solid"/>
                      <a:round/>
                      <a:headEnd type="none" w="sm" len="sm"/>
                      <a:tailEnd type="none" w="sm" len="sm"/>
                    </a:lnR>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en" sz="1000" b="1"/>
                        <a:t>Input B</a:t>
                      </a:r>
                      <a:endParaRPr sz="1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46" name="Google Shape;446;p60"/>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47" name="Google Shape;447;p60"/>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48" name="Google Shape;448;p60"/>
          <p:cNvCxnSpPr>
            <a:stCxn id="446" idx="2"/>
            <a:endCxn id="447"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49" name="Google Shape;449;p60"/>
          <p:cNvCxnSpPr>
            <a:stCxn id="446" idx="0"/>
            <a:endCxn id="447"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50" name="Google Shape;450;p60"/>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"Hey, I have so much data. Surely, an AI team can make it valuable."</a:t>
            </a:r>
            <a:endParaRPr sz="1700"/>
          </a:p>
          <a:p>
            <a:pPr marL="0" lvl="0" indent="0" algn="l" rtl="0">
              <a:spcBef>
                <a:spcPts val="1600"/>
              </a:spcBef>
              <a:spcAft>
                <a:spcPts val="1600"/>
              </a:spcAft>
              <a:buNone/>
            </a:pPr>
            <a:r>
              <a:rPr lang="en" sz="1700" b="1"/>
              <a:t>What’s wrong with this statement?</a:t>
            </a:r>
            <a:endParaRPr sz="1700"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1"/>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Unfortunately, this doesn't always work out. </a:t>
            </a:r>
            <a:endParaRPr sz="1700"/>
          </a:p>
          <a:p>
            <a:pPr marL="0" lvl="0" indent="0" algn="l" rtl="0">
              <a:spcBef>
                <a:spcPts val="1600"/>
              </a:spcBef>
              <a:spcAft>
                <a:spcPts val="0"/>
              </a:spcAft>
              <a:buNone/>
            </a:pPr>
            <a:r>
              <a:rPr lang="en" sz="1700"/>
              <a:t>More data is usually better than less data, but I wouldn't take it for granted that just because you have many terabytes or gigabytes of data, that an AI team can actually make that valuable. </a:t>
            </a:r>
            <a:endParaRPr sz="1700"/>
          </a:p>
          <a:p>
            <a:pPr marL="0" lvl="0" indent="0" algn="l" rtl="0">
              <a:spcBef>
                <a:spcPts val="1600"/>
              </a:spcBef>
              <a:spcAft>
                <a:spcPts val="1600"/>
              </a:spcAft>
              <a:buNone/>
            </a:pPr>
            <a:r>
              <a:rPr lang="en" sz="1700" b="1"/>
              <a:t>Don't throw data at an AI team and assume it will be valuable.</a:t>
            </a:r>
            <a:endParaRPr sz="1700" b="1"/>
          </a:p>
        </p:txBody>
      </p:sp>
      <p:sp>
        <p:nvSpPr>
          <p:cNvPr id="456" name="Google Shape;456;p6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57" name="Google Shape;457;p61"/>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58" name="Google Shape;458;p61"/>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59" name="Google Shape;459;p61"/>
          <p:cNvCxnSpPr>
            <a:stCxn id="457" idx="2"/>
            <a:endCxn id="458"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60" name="Google Shape;460;p61"/>
          <p:cNvCxnSpPr>
            <a:stCxn id="457" idx="0"/>
            <a:endCxn id="458"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62"/>
          <p:cNvPicPr preferRelativeResize="0"/>
          <p:nvPr/>
        </p:nvPicPr>
        <p:blipFill rotWithShape="1">
          <a:blip r:embed="rId3">
            <a:alphaModFix/>
          </a:blip>
          <a:srcRect r="82924"/>
          <a:stretch/>
        </p:blipFill>
        <p:spPr>
          <a:xfrm>
            <a:off x="1586515" y="2259825"/>
            <a:ext cx="1356401" cy="1013850"/>
          </a:xfrm>
          <a:prstGeom prst="rect">
            <a:avLst/>
          </a:prstGeom>
          <a:noFill/>
          <a:ln>
            <a:noFill/>
          </a:ln>
        </p:spPr>
      </p:pic>
      <p:pic>
        <p:nvPicPr>
          <p:cNvPr id="466" name="Google Shape;466;p62"/>
          <p:cNvPicPr preferRelativeResize="0"/>
          <p:nvPr/>
        </p:nvPicPr>
        <p:blipFill rotWithShape="1">
          <a:blip r:embed="rId3">
            <a:alphaModFix/>
          </a:blip>
          <a:srcRect l="27095" r="60086"/>
          <a:stretch/>
        </p:blipFill>
        <p:spPr>
          <a:xfrm>
            <a:off x="1755625" y="3354800"/>
            <a:ext cx="1018200" cy="1013850"/>
          </a:xfrm>
          <a:prstGeom prst="rect">
            <a:avLst/>
          </a:prstGeom>
          <a:noFill/>
          <a:ln>
            <a:noFill/>
          </a:ln>
        </p:spPr>
      </p:pic>
      <p:pic>
        <p:nvPicPr>
          <p:cNvPr id="467" name="Google Shape;467;p62"/>
          <p:cNvPicPr preferRelativeResize="0"/>
          <p:nvPr/>
        </p:nvPicPr>
        <p:blipFill rotWithShape="1">
          <a:blip r:embed="rId3">
            <a:alphaModFix/>
          </a:blip>
          <a:srcRect l="52823" r="33730"/>
          <a:stretch/>
        </p:blipFill>
        <p:spPr>
          <a:xfrm>
            <a:off x="5523373" y="2259825"/>
            <a:ext cx="1068124" cy="1013850"/>
          </a:xfrm>
          <a:prstGeom prst="rect">
            <a:avLst/>
          </a:prstGeom>
          <a:noFill/>
          <a:ln>
            <a:noFill/>
          </a:ln>
        </p:spPr>
      </p:pic>
      <p:pic>
        <p:nvPicPr>
          <p:cNvPr id="468" name="Google Shape;468;p62"/>
          <p:cNvPicPr preferRelativeResize="0"/>
          <p:nvPr/>
        </p:nvPicPr>
        <p:blipFill rotWithShape="1">
          <a:blip r:embed="rId3">
            <a:alphaModFix/>
          </a:blip>
          <a:srcRect l="77797" r="9385"/>
          <a:stretch/>
        </p:blipFill>
        <p:spPr>
          <a:xfrm>
            <a:off x="5548325" y="3354800"/>
            <a:ext cx="1018200" cy="1013850"/>
          </a:xfrm>
          <a:prstGeom prst="rect">
            <a:avLst/>
          </a:prstGeom>
          <a:noFill/>
          <a:ln>
            <a:noFill/>
          </a:ln>
        </p:spPr>
      </p:pic>
      <p:sp>
        <p:nvSpPr>
          <p:cNvPr id="469" name="Google Shape;469;p62"/>
          <p:cNvSpPr txBox="1"/>
          <p:nvPr/>
        </p:nvSpPr>
        <p:spPr>
          <a:xfrm>
            <a:off x="3032750" y="23212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Not a cat</a:t>
            </a:r>
            <a:endParaRPr>
              <a:latin typeface="Lato"/>
              <a:ea typeface="Lato"/>
              <a:cs typeface="Lato"/>
              <a:sym typeface="Lato"/>
            </a:endParaRPr>
          </a:p>
        </p:txBody>
      </p:sp>
      <p:sp>
        <p:nvSpPr>
          <p:cNvPr id="470" name="Google Shape;470;p62"/>
          <p:cNvSpPr txBox="1"/>
          <p:nvPr/>
        </p:nvSpPr>
        <p:spPr>
          <a:xfrm>
            <a:off x="6718975" y="23212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Not a cat</a:t>
            </a:r>
            <a:endParaRPr>
              <a:latin typeface="Lato"/>
              <a:ea typeface="Lato"/>
              <a:cs typeface="Lato"/>
              <a:sym typeface="Lato"/>
            </a:endParaRPr>
          </a:p>
        </p:txBody>
      </p:sp>
      <p:sp>
        <p:nvSpPr>
          <p:cNvPr id="471" name="Google Shape;471;p62"/>
          <p:cNvSpPr txBox="1"/>
          <p:nvPr/>
        </p:nvSpPr>
        <p:spPr>
          <a:xfrm>
            <a:off x="3032750" y="34523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Cat</a:t>
            </a:r>
            <a:endParaRPr>
              <a:latin typeface="Lato"/>
              <a:ea typeface="Lato"/>
              <a:cs typeface="Lato"/>
              <a:sym typeface="Lato"/>
            </a:endParaRPr>
          </a:p>
        </p:txBody>
      </p:sp>
      <p:sp>
        <p:nvSpPr>
          <p:cNvPr id="472" name="Google Shape;472;p62"/>
          <p:cNvSpPr txBox="1"/>
          <p:nvPr/>
        </p:nvSpPr>
        <p:spPr>
          <a:xfrm>
            <a:off x="6718975" y="34523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Cat</a:t>
            </a:r>
            <a:endParaRPr>
              <a:latin typeface="Lato"/>
              <a:ea typeface="Lato"/>
              <a:cs typeface="Lato"/>
              <a:sym typeface="Lato"/>
            </a:endParaRPr>
          </a:p>
        </p:txBody>
      </p:sp>
      <p:sp>
        <p:nvSpPr>
          <p:cNvPr id="473" name="Google Shape;473;p6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Messy</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3"/>
          <p:cNvSpPr txBox="1">
            <a:spLocks noGrp="1"/>
          </p:cNvSpPr>
          <p:nvPr>
            <p:ph type="body" idx="2"/>
          </p:nvPr>
        </p:nvSpPr>
        <p:spPr>
          <a:xfrm>
            <a:off x="5174225" y="1352625"/>
            <a:ext cx="3520500" cy="30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a:t>If you have bad data, then the AI will learn inaccurate things.</a:t>
            </a:r>
            <a:endParaRPr sz="1700" b="1"/>
          </a:p>
          <a:p>
            <a:pPr marL="0" lvl="0" indent="0" algn="l" rtl="0">
              <a:spcBef>
                <a:spcPts val="1600"/>
              </a:spcBef>
              <a:spcAft>
                <a:spcPts val="0"/>
              </a:spcAft>
              <a:buNone/>
            </a:pPr>
            <a:r>
              <a:rPr lang="en" sz="1700"/>
              <a:t>Data problems:</a:t>
            </a:r>
            <a:endParaRPr sz="1700"/>
          </a:p>
          <a:p>
            <a:pPr marL="457200" lvl="0" indent="-336550" algn="l" rtl="0">
              <a:spcBef>
                <a:spcPts val="1600"/>
              </a:spcBef>
              <a:spcAft>
                <a:spcPts val="0"/>
              </a:spcAft>
              <a:buSzPts val="1700"/>
              <a:buChar char="●"/>
            </a:pPr>
            <a:r>
              <a:rPr lang="en" sz="1700"/>
              <a:t>Incorrect labels</a:t>
            </a:r>
            <a:endParaRPr sz="1700"/>
          </a:p>
          <a:p>
            <a:pPr marL="457200" lvl="0" indent="-336550" algn="l" rtl="0">
              <a:spcBef>
                <a:spcPts val="0"/>
              </a:spcBef>
              <a:spcAft>
                <a:spcPts val="0"/>
              </a:spcAft>
              <a:buSzPts val="1700"/>
              <a:buChar char="●"/>
            </a:pPr>
            <a:r>
              <a:rPr lang="en" sz="1700"/>
              <a:t>Missing values</a:t>
            </a:r>
            <a:endParaRPr sz="1700"/>
          </a:p>
          <a:p>
            <a:pPr marL="0" lvl="0" indent="0" algn="l" rtl="0">
              <a:spcBef>
                <a:spcPts val="1600"/>
              </a:spcBef>
              <a:spcAft>
                <a:spcPts val="0"/>
              </a:spcAft>
              <a:buNone/>
            </a:pPr>
            <a:r>
              <a:rPr lang="en" sz="1700"/>
              <a:t>Multiple types of data</a:t>
            </a:r>
            <a:endParaRPr sz="1700"/>
          </a:p>
          <a:p>
            <a:pPr marL="457200" lvl="0" indent="-336550" algn="l" rtl="0">
              <a:spcBef>
                <a:spcPts val="1600"/>
              </a:spcBef>
              <a:spcAft>
                <a:spcPts val="0"/>
              </a:spcAft>
              <a:buSzPts val="1700"/>
              <a:buChar char="●"/>
            </a:pPr>
            <a:r>
              <a:rPr lang="en" sz="1700"/>
              <a:t>Unstructured Data: Images, audio, text</a:t>
            </a:r>
            <a:endParaRPr sz="1700"/>
          </a:p>
        </p:txBody>
      </p:sp>
      <p:sp>
        <p:nvSpPr>
          <p:cNvPr id="479" name="Google Shape;479;p6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Messy</a:t>
            </a:r>
            <a:endParaRPr/>
          </a:p>
        </p:txBody>
      </p:sp>
      <p:pic>
        <p:nvPicPr>
          <p:cNvPr id="480" name="Google Shape;480;p63"/>
          <p:cNvPicPr preferRelativeResize="0"/>
          <p:nvPr/>
        </p:nvPicPr>
        <p:blipFill>
          <a:blip r:embed="rId3">
            <a:alphaModFix/>
          </a:blip>
          <a:stretch>
            <a:fillRect/>
          </a:stretch>
        </p:blipFill>
        <p:spPr>
          <a:xfrm>
            <a:off x="1006238" y="2659125"/>
            <a:ext cx="2748416" cy="1832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Progress in ANI vs AGI</a:t>
            </a:r>
            <a:endParaRPr/>
          </a:p>
        </p:txBody>
      </p:sp>
      <p:sp>
        <p:nvSpPr>
          <p:cNvPr id="185" name="Google Shape;185;p24"/>
          <p:cNvSpPr txBox="1">
            <a:spLocks noGrp="1"/>
          </p:cNvSpPr>
          <p:nvPr>
            <p:ph type="body" idx="1"/>
          </p:nvPr>
        </p:nvSpPr>
        <p:spPr>
          <a:xfrm>
            <a:off x="729450" y="2078875"/>
            <a:ext cx="4760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dirty="0"/>
              <a:t>The rapid progress in ANI has caused people to conclude that there's a lot of progress in AI, which is true. But that has caused people to falsely think that there might be a lot of progress in AGI as well which is leading to some irrational fears about evil clever robots coming over to take over humanity anytime now.</a:t>
            </a:r>
            <a:endParaRPr sz="1800"/>
          </a:p>
        </p:txBody>
      </p:sp>
      <p:pic>
        <p:nvPicPr>
          <p:cNvPr id="186" name="Google Shape;186;p24"/>
          <p:cNvPicPr preferRelativeResize="0"/>
          <p:nvPr/>
        </p:nvPicPr>
        <p:blipFill rotWithShape="1">
          <a:blip r:embed="rId3">
            <a:alphaModFix/>
          </a:blip>
          <a:srcRect r="13666"/>
          <a:stretch/>
        </p:blipFill>
        <p:spPr>
          <a:xfrm>
            <a:off x="5292090" y="1725930"/>
            <a:ext cx="3783331" cy="33147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486" name="Google Shape;486;p64"/>
          <p:cNvSpPr txBox="1">
            <a:spLocks noGrp="1"/>
          </p:cNvSpPr>
          <p:nvPr>
            <p:ph type="body" idx="1"/>
          </p:nvPr>
        </p:nvSpPr>
        <p:spPr>
          <a:xfrm>
            <a:off x="729450" y="2078875"/>
            <a:ext cx="43815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You can have incorrect labels or just incorrect data. For example, this house is probably not going to sell for $0.1 just for one dollar.</a:t>
            </a:r>
            <a:endParaRPr sz="1700"/>
          </a:p>
          <a:p>
            <a:pPr marL="0" lvl="0" indent="0" algn="l" rtl="0">
              <a:spcBef>
                <a:spcPts val="1600"/>
              </a:spcBef>
              <a:spcAft>
                <a:spcPts val="0"/>
              </a:spcAft>
              <a:buNone/>
            </a:pPr>
            <a:r>
              <a:rPr lang="en" sz="1700"/>
              <a:t>Or, data can also have missing values such as we have here a whole bunch of unknown values.</a:t>
            </a:r>
            <a:endParaRPr sz="1700"/>
          </a:p>
          <a:p>
            <a:pPr marL="0" lvl="0" indent="0" algn="l" rtl="0">
              <a:spcBef>
                <a:spcPts val="1600"/>
              </a:spcBef>
              <a:spcAft>
                <a:spcPts val="1600"/>
              </a:spcAft>
              <a:buNone/>
            </a:pPr>
            <a:r>
              <a:rPr lang="en" sz="1700"/>
              <a:t>This is structured data.</a:t>
            </a:r>
            <a:endParaRPr sz="1700"/>
          </a:p>
        </p:txBody>
      </p:sp>
      <p:graphicFrame>
        <p:nvGraphicFramePr>
          <p:cNvPr id="487" name="Google Shape;487;p64"/>
          <p:cNvGraphicFramePr/>
          <p:nvPr/>
        </p:nvGraphicFramePr>
        <p:xfrm>
          <a:off x="5341625" y="1249825"/>
          <a:ext cx="3510525" cy="2986830"/>
        </p:xfrm>
        <a:graphic>
          <a:graphicData uri="http://schemas.openxmlformats.org/drawingml/2006/table">
            <a:tbl>
              <a:tblPr>
                <a:noFill/>
                <a:tableStyleId>{3D390BA2-7C41-462E-BD44-CC596F61F5FF}</a:tableStyleId>
              </a:tblPr>
              <a:tblGrid>
                <a:gridCol w="1402525">
                  <a:extLst>
                    <a:ext uri="{9D8B030D-6E8A-4147-A177-3AD203B41FA5}">
                      <a16:colId xmlns:a16="http://schemas.microsoft.com/office/drawing/2014/main" val="20000"/>
                    </a:ext>
                  </a:extLst>
                </a:gridCol>
                <a:gridCol w="1107525">
                  <a:extLst>
                    <a:ext uri="{9D8B030D-6E8A-4147-A177-3AD203B41FA5}">
                      <a16:colId xmlns:a16="http://schemas.microsoft.com/office/drawing/2014/main" val="20001"/>
                    </a:ext>
                  </a:extLst>
                </a:gridCol>
                <a:gridCol w="1000475">
                  <a:extLst>
                    <a:ext uri="{9D8B030D-6E8A-4147-A177-3AD203B41FA5}">
                      <a16:colId xmlns:a16="http://schemas.microsoft.com/office/drawing/2014/main" val="20002"/>
                    </a:ext>
                  </a:extLst>
                </a:gridCol>
              </a:tblGrid>
              <a:tr h="210125">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210125">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210125">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0.001</a:t>
                      </a:r>
                      <a:endParaRPr/>
                    </a:p>
                  </a:txBody>
                  <a:tcPr marL="91425" marR="91425" marT="91425" marB="91425"/>
                </a:tc>
                <a:extLst>
                  <a:ext uri="{0D108BD9-81ED-4DB2-BD59-A6C34878D82A}">
                    <a16:rowId xmlns:a16="http://schemas.microsoft.com/office/drawing/2014/main" val="10002"/>
                  </a:ext>
                </a:extLst>
              </a:tr>
              <a:tr h="210125">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210125">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extLst>
                  <a:ext uri="{0D108BD9-81ED-4DB2-BD59-A6C34878D82A}">
                    <a16:rowId xmlns:a16="http://schemas.microsoft.com/office/drawing/2014/main" val="10004"/>
                  </a:ext>
                </a:extLst>
              </a:tr>
              <a:tr h="210125">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210125">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vs Data Science</a:t>
            </a:r>
            <a:endParaRPr/>
          </a:p>
        </p:txBody>
      </p:sp>
      <p:graphicFrame>
        <p:nvGraphicFramePr>
          <p:cNvPr id="499" name="Google Shape;499;p66"/>
          <p:cNvGraphicFramePr/>
          <p:nvPr/>
        </p:nvGraphicFramePr>
        <p:xfrm>
          <a:off x="954300" y="1917900"/>
          <a:ext cx="7239000" cy="3048000"/>
        </p:xfrm>
        <a:graphic>
          <a:graphicData uri="http://schemas.openxmlformats.org/drawingml/2006/table">
            <a:tbl>
              <a:tblPr>
                <a:noFill/>
                <a:tableStyleId>{3D390BA2-7C41-462E-BD44-CC596F61F5FF}</a:tableStyleId>
              </a:tblPr>
              <a:tblGrid>
                <a:gridCol w="1885025">
                  <a:extLst>
                    <a:ext uri="{9D8B030D-6E8A-4147-A177-3AD203B41FA5}">
                      <a16:colId xmlns:a16="http://schemas.microsoft.com/office/drawing/2014/main" val="20000"/>
                    </a:ext>
                  </a:extLst>
                </a:gridCol>
                <a:gridCol w="1260425">
                  <a:extLst>
                    <a:ext uri="{9D8B030D-6E8A-4147-A177-3AD203B41FA5}">
                      <a16:colId xmlns:a16="http://schemas.microsoft.com/office/drawing/2014/main" val="20001"/>
                    </a:ext>
                  </a:extLst>
                </a:gridCol>
                <a:gridCol w="1260425">
                  <a:extLst>
                    <a:ext uri="{9D8B030D-6E8A-4147-A177-3AD203B41FA5}">
                      <a16:colId xmlns:a16="http://schemas.microsoft.com/office/drawing/2014/main" val="20002"/>
                    </a:ext>
                  </a:extLst>
                </a:gridCol>
                <a:gridCol w="1260425">
                  <a:extLst>
                    <a:ext uri="{9D8B030D-6E8A-4147-A177-3AD203B41FA5}">
                      <a16:colId xmlns:a16="http://schemas.microsoft.com/office/drawing/2014/main" val="20003"/>
                    </a:ext>
                  </a:extLst>
                </a:gridCol>
                <a:gridCol w="15727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 sz="1000" b="1"/>
                        <a:t>Size of House (Square Feet)</a:t>
                      </a:r>
                      <a:endParaRPr sz="1000" b="1"/>
                    </a:p>
                  </a:txBody>
                  <a:tcPr marL="91425" marR="91425" marT="91425" marB="91425"/>
                </a:tc>
                <a:tc>
                  <a:txBody>
                    <a:bodyPr/>
                    <a:lstStyle/>
                    <a:p>
                      <a:pPr marL="0" lvl="0" indent="0" algn="l" rtl="0">
                        <a:spcBef>
                          <a:spcPts val="0"/>
                        </a:spcBef>
                        <a:spcAft>
                          <a:spcPts val="0"/>
                        </a:spcAft>
                        <a:buNone/>
                      </a:pPr>
                      <a:r>
                        <a:rPr lang="en" sz="1000" b="1"/>
                        <a:t># of Bedrooms</a:t>
                      </a:r>
                      <a:endParaRPr sz="1000" b="1"/>
                    </a:p>
                  </a:txBody>
                  <a:tcPr marL="91425" marR="91425" marT="91425" marB="91425"/>
                </a:tc>
                <a:tc>
                  <a:txBody>
                    <a:bodyPr/>
                    <a:lstStyle/>
                    <a:p>
                      <a:pPr marL="0" lvl="0" indent="0" algn="l" rtl="0">
                        <a:spcBef>
                          <a:spcPts val="0"/>
                        </a:spcBef>
                        <a:spcAft>
                          <a:spcPts val="0"/>
                        </a:spcAft>
                        <a:buNone/>
                      </a:pPr>
                      <a:r>
                        <a:rPr lang="en" sz="1000" b="1"/>
                        <a:t># of Bathrooms</a:t>
                      </a:r>
                      <a:endParaRPr sz="1000" b="1"/>
                    </a:p>
                  </a:txBody>
                  <a:tcPr marL="91425" marR="91425" marT="91425" marB="91425"/>
                </a:tc>
                <a:tc>
                  <a:txBody>
                    <a:bodyPr/>
                    <a:lstStyle/>
                    <a:p>
                      <a:pPr marL="0" lvl="0" indent="0" algn="l" rtl="0">
                        <a:spcBef>
                          <a:spcPts val="0"/>
                        </a:spcBef>
                        <a:spcAft>
                          <a:spcPts val="0"/>
                        </a:spcAft>
                        <a:buNone/>
                      </a:pPr>
                      <a:r>
                        <a:rPr lang="en" sz="1000" b="1"/>
                        <a:t>Newly Renovated</a:t>
                      </a:r>
                      <a:endParaRPr sz="1000" b="1"/>
                    </a:p>
                  </a:txBody>
                  <a:tcPr marL="91425" marR="91425" marT="91425" marB="91425"/>
                </a:tc>
                <a:tc>
                  <a:txBody>
                    <a:bodyPr/>
                    <a:lstStyle/>
                    <a:p>
                      <a:pPr marL="0" lvl="0" indent="0" algn="l" rtl="0">
                        <a:spcBef>
                          <a:spcPts val="0"/>
                        </a:spcBef>
                        <a:spcAft>
                          <a:spcPts val="0"/>
                        </a:spcAft>
                        <a:buNone/>
                      </a:pPr>
                      <a:r>
                        <a:rPr lang="en" sz="1000" b="1"/>
                        <a:t>Price ($1000)</a:t>
                      </a:r>
                      <a:endParaRPr sz="1000"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000"/>
                        <a:t>523</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2</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115</a:t>
                      </a:r>
                      <a:endParaRPr sz="1000"/>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000"/>
                        <a:t>645</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150</a:t>
                      </a:r>
                      <a:endParaRPr sz="1000"/>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000"/>
                        <a:t>708</a:t>
                      </a:r>
                      <a:endParaRPr sz="1000"/>
                    </a:p>
                  </a:txBody>
                  <a:tcPr marL="91425" marR="91425" marT="91425" marB="91425"/>
                </a:tc>
                <a:tc>
                  <a:txBody>
                    <a:bodyPr/>
                    <a:lstStyle/>
                    <a:p>
                      <a:pPr marL="0" lvl="0" indent="0" algn="ctr" rtl="0">
                        <a:spcBef>
                          <a:spcPts val="0"/>
                        </a:spcBef>
                        <a:spcAft>
                          <a:spcPts val="0"/>
                        </a:spcAft>
                        <a:buNone/>
                      </a:pPr>
                      <a:r>
                        <a:rPr lang="en" sz="1000"/>
                        <a:t>2</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210</a:t>
                      </a:r>
                      <a:endParaRPr sz="1000"/>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000"/>
                        <a:t>1034</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Y</a:t>
                      </a:r>
                      <a:endParaRPr sz="1000"/>
                    </a:p>
                  </a:txBody>
                  <a:tcPr marL="91425" marR="91425" marT="91425" marB="91425"/>
                </a:tc>
                <a:tc>
                  <a:txBody>
                    <a:bodyPr/>
                    <a:lstStyle/>
                    <a:p>
                      <a:pPr marL="0" lvl="0" indent="0" algn="ctr" rtl="0">
                        <a:spcBef>
                          <a:spcPts val="0"/>
                        </a:spcBef>
                        <a:spcAft>
                          <a:spcPts val="0"/>
                        </a:spcAft>
                        <a:buNone/>
                      </a:pPr>
                      <a:r>
                        <a:rPr lang="en" sz="1000"/>
                        <a:t>280</a:t>
                      </a:r>
                      <a:endParaRPr sz="1000"/>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sz="1000"/>
                        <a:t>2290</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355</a:t>
                      </a:r>
                      <a:endParaRPr sz="1000"/>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sz="1000"/>
                        <a:t>2545</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5</a:t>
                      </a:r>
                      <a:endParaRPr sz="1000"/>
                    </a:p>
                  </a:txBody>
                  <a:tcPr marL="91425" marR="91425" marT="91425" marB="91425"/>
                </a:tc>
                <a:tc>
                  <a:txBody>
                    <a:bodyPr/>
                    <a:lstStyle/>
                    <a:p>
                      <a:pPr marL="0" lvl="0" indent="0" algn="ctr" rtl="0">
                        <a:spcBef>
                          <a:spcPts val="0"/>
                        </a:spcBef>
                        <a:spcAft>
                          <a:spcPts val="0"/>
                        </a:spcAft>
                        <a:buNone/>
                      </a:pPr>
                      <a:r>
                        <a:rPr lang="en" sz="1000"/>
                        <a:t>Y</a:t>
                      </a:r>
                      <a:endParaRPr sz="1000"/>
                    </a:p>
                  </a:txBody>
                  <a:tcPr marL="91425" marR="91425" marT="91425" marB="91425"/>
                </a:tc>
                <a:tc>
                  <a:txBody>
                    <a:bodyPr/>
                    <a:lstStyle/>
                    <a:p>
                      <a:pPr marL="0" lvl="0" indent="0" algn="ctr" rtl="0">
                        <a:spcBef>
                          <a:spcPts val="0"/>
                        </a:spcBef>
                        <a:spcAft>
                          <a:spcPts val="0"/>
                        </a:spcAft>
                        <a:buNone/>
                      </a:pPr>
                      <a:r>
                        <a:rPr lang="en" sz="1000"/>
                        <a:t>440</a:t>
                      </a:r>
                      <a:endParaRPr sz="1000"/>
                    </a:p>
                  </a:txBody>
                  <a:tcPr marL="91425" marR="91425" marT="91425" marB="91425"/>
                </a:tc>
                <a:extLst>
                  <a:ext uri="{0D108BD9-81ED-4DB2-BD59-A6C34878D82A}">
                    <a16:rowId xmlns:a16="http://schemas.microsoft.com/office/drawing/2014/main" val="10006"/>
                  </a:ext>
                </a:extLst>
              </a:tr>
              <a:tr h="381000">
                <a:tc gridSpan="4">
                  <a:txBody>
                    <a:bodyPr/>
                    <a:lstStyle/>
                    <a:p>
                      <a:pPr marL="0" lvl="0" indent="0" algn="ctr" rtl="0">
                        <a:spcBef>
                          <a:spcPts val="0"/>
                        </a:spcBef>
                        <a:spcAft>
                          <a:spcPts val="0"/>
                        </a:spcAft>
                        <a:buNone/>
                      </a:pPr>
                      <a:r>
                        <a:rPr lang="en" sz="1000" b="1"/>
                        <a:t>A</a:t>
                      </a:r>
                      <a:endParaRPr sz="1000" b="1"/>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r>
                        <a:rPr lang="en" sz="1000" b="1"/>
                        <a:t>B</a:t>
                      </a:r>
                      <a:endParaRPr sz="1000"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vs Data Science</a:t>
            </a:r>
            <a:endParaRPr/>
          </a:p>
        </p:txBody>
      </p:sp>
      <p:sp>
        <p:nvSpPr>
          <p:cNvPr id="523" name="Google Shape;523;p70"/>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524" name="Google Shape;524;p70"/>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a:t>Machine Learning</a:t>
            </a:r>
            <a:endParaRPr sz="1600" b="1"/>
          </a:p>
          <a:p>
            <a:pPr marL="0" lvl="0" indent="0" algn="ctr" rtl="0">
              <a:spcBef>
                <a:spcPts val="1600"/>
              </a:spcBef>
              <a:spcAft>
                <a:spcPts val="0"/>
              </a:spcAft>
              <a:buNone/>
            </a:pPr>
            <a:r>
              <a:rPr lang="en" sz="1600"/>
              <a:t>“Field of study that gives computers the ability to learn without being explicitly programmed.”</a:t>
            </a:r>
            <a:endParaRPr sz="1600"/>
          </a:p>
          <a:p>
            <a:pPr marL="457200" lvl="0" indent="-330200" algn="ctr" rtl="0">
              <a:spcBef>
                <a:spcPts val="1600"/>
              </a:spcBef>
              <a:spcAft>
                <a:spcPts val="0"/>
              </a:spcAft>
              <a:buSzPts val="1600"/>
              <a:buChar char="-"/>
            </a:pPr>
            <a:r>
              <a:rPr lang="en" sz="1600"/>
              <a:t>Arthur Samuel (1959)</a:t>
            </a:r>
            <a:endParaRPr sz="1600"/>
          </a:p>
          <a:p>
            <a:pPr marL="0" lvl="0" indent="0" algn="l" rtl="0">
              <a:spcBef>
                <a:spcPts val="1600"/>
              </a:spcBef>
              <a:spcAft>
                <a:spcPts val="1600"/>
              </a:spcAft>
              <a:buNone/>
            </a:pPr>
            <a:r>
              <a:rPr lang="en" sz="1600"/>
              <a:t>A machine learning project will often result in a piece of software that runs, that outputs B given A.</a:t>
            </a:r>
            <a:endParaRPr sz="16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a:t>
            </a:r>
          </a:p>
        </p:txBody>
      </p:sp>
      <p:sp>
        <p:nvSpPr>
          <p:cNvPr id="3" name="Text Placeholder 2"/>
          <p:cNvSpPr>
            <a:spLocks noGrp="1"/>
          </p:cNvSpPr>
          <p:nvPr>
            <p:ph type="body"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734804" y="2098712"/>
            <a:ext cx="5162550" cy="2400300"/>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and related disciplines</a:t>
            </a:r>
          </a:p>
        </p:txBody>
      </p:sp>
      <p:sp>
        <p:nvSpPr>
          <p:cNvPr id="3" name="Text Placeholder 2"/>
          <p:cNvSpPr>
            <a:spLocks noGrp="1"/>
          </p:cNvSpPr>
          <p:nvPr>
            <p:ph type="body" idx="1"/>
          </p:nvPr>
        </p:nvSpPr>
        <p:spPr/>
        <p:txBody>
          <a:bodyPr/>
          <a:lstStyle/>
          <a:p>
            <a:r>
              <a:rPr lang="en-US" sz="2000" dirty="0"/>
              <a:t>Machine Learning</a:t>
            </a:r>
          </a:p>
          <a:p>
            <a:r>
              <a:rPr lang="en-US" sz="2000" dirty="0"/>
              <a:t>Data Science</a:t>
            </a:r>
          </a:p>
          <a:p>
            <a:r>
              <a:rPr lang="en-US" sz="2000" dirty="0"/>
              <a:t>Deep Learning / Neural Network</a:t>
            </a:r>
          </a:p>
          <a:p>
            <a:r>
              <a:rPr lang="en-US" sz="2000" dirty="0"/>
              <a:t>Supervised Learning</a:t>
            </a:r>
          </a:p>
          <a:p>
            <a:r>
              <a:rPr lang="en-US" sz="2000" dirty="0"/>
              <a:t>Un supervised learning</a:t>
            </a:r>
          </a:p>
          <a:p>
            <a:r>
              <a:rPr lang="en-US" sz="2000" dirty="0"/>
              <a:t>Reinforcement Learning</a:t>
            </a:r>
          </a:p>
        </p:txBody>
      </p:sp>
      <p:pic>
        <p:nvPicPr>
          <p:cNvPr id="3074" name="Picture 2"/>
          <p:cNvPicPr>
            <a:picLocks noChangeAspect="1" noChangeArrowheads="1"/>
          </p:cNvPicPr>
          <p:nvPr/>
        </p:nvPicPr>
        <p:blipFill>
          <a:blip r:embed="rId2"/>
          <a:srcRect/>
          <a:stretch>
            <a:fillRect/>
          </a:stretch>
        </p:blipFill>
        <p:spPr bwMode="auto">
          <a:xfrm>
            <a:off x="6023988" y="1875736"/>
            <a:ext cx="2714625" cy="264795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Deciding about a new project</a:t>
            </a:r>
          </a:p>
        </p:txBody>
      </p:sp>
      <p:sp>
        <p:nvSpPr>
          <p:cNvPr id="3" name="Text Placeholder 2"/>
          <p:cNvSpPr>
            <a:spLocks noGrp="1"/>
          </p:cNvSpPr>
          <p:nvPr>
            <p:ph type="body" idx="1"/>
          </p:nvPr>
        </p:nvSpPr>
        <p:spPr/>
        <p:txBody>
          <a:bodyPr/>
          <a:lstStyle/>
          <a:p>
            <a:pPr marL="0"/>
            <a:r>
              <a:rPr lang="en-US" sz="2400" dirty="0"/>
              <a:t>Technical diligence</a:t>
            </a:r>
          </a:p>
          <a:p>
            <a:pPr marL="914400" lvl="3">
              <a:spcBef>
                <a:spcPts val="0"/>
              </a:spcBef>
            </a:pPr>
            <a:r>
              <a:rPr lang="en-US" sz="2000" dirty="0"/>
              <a:t>Is it feasible project?</a:t>
            </a:r>
          </a:p>
          <a:p>
            <a:pPr marL="914400" lvl="3">
              <a:spcBef>
                <a:spcPts val="0"/>
              </a:spcBef>
            </a:pPr>
            <a:r>
              <a:rPr lang="en-US" sz="2000" dirty="0"/>
              <a:t>Can AI do that?</a:t>
            </a:r>
          </a:p>
          <a:p>
            <a:pPr marL="0"/>
            <a:r>
              <a:rPr lang="en-US" sz="2400" dirty="0"/>
              <a:t>Pretty much any thing you can do with a second of thought can be automated using supervised learning</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 tasks</a:t>
            </a:r>
          </a:p>
        </p:txBody>
      </p:sp>
      <p:sp>
        <p:nvSpPr>
          <p:cNvPr id="3" name="Text Placeholder 2"/>
          <p:cNvSpPr>
            <a:spLocks noGrp="1"/>
          </p:cNvSpPr>
          <p:nvPr>
            <p:ph type="body" idx="1"/>
          </p:nvPr>
        </p:nvSpPr>
        <p:spPr/>
        <p:txBody>
          <a:bodyPr/>
          <a:lstStyle/>
          <a:p>
            <a:endParaRPr lang="en-US" dirty="0"/>
          </a:p>
        </p:txBody>
      </p:sp>
      <p:pic>
        <p:nvPicPr>
          <p:cNvPr id="5122" name="Picture 2"/>
          <p:cNvPicPr>
            <a:picLocks noChangeAspect="1" noChangeArrowheads="1"/>
          </p:cNvPicPr>
          <p:nvPr/>
        </p:nvPicPr>
        <p:blipFill>
          <a:blip r:embed="rId2"/>
          <a:srcRect/>
          <a:stretch>
            <a:fillRect/>
          </a:stretch>
        </p:blipFill>
        <p:spPr bwMode="auto">
          <a:xfrm>
            <a:off x="731634" y="2061138"/>
            <a:ext cx="5377452" cy="2632055"/>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6146" name="Picture 2"/>
          <p:cNvPicPr>
            <a:picLocks noChangeAspect="1" noChangeArrowheads="1"/>
          </p:cNvPicPr>
          <p:nvPr/>
        </p:nvPicPr>
        <p:blipFill>
          <a:blip r:embed="rId2"/>
          <a:srcRect/>
          <a:stretch>
            <a:fillRect/>
          </a:stretch>
        </p:blipFill>
        <p:spPr bwMode="auto">
          <a:xfrm>
            <a:off x="660841" y="1280654"/>
            <a:ext cx="6257925" cy="3419475"/>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what ML can and can’t do?</a:t>
            </a:r>
          </a:p>
        </p:txBody>
      </p:sp>
      <p:sp>
        <p:nvSpPr>
          <p:cNvPr id="3" name="Text Placeholder 2"/>
          <p:cNvSpPr>
            <a:spLocks noGrp="1"/>
          </p:cNvSpPr>
          <p:nvPr>
            <p:ph type="body" idx="1"/>
          </p:nvPr>
        </p:nvSpPr>
        <p:spPr/>
        <p:txBody>
          <a:bodyPr/>
          <a:lstStyle/>
          <a:p>
            <a:r>
              <a:rPr lang="en-US" sz="2000" dirty="0"/>
              <a:t>Identifying the intent of the customer - Possible</a:t>
            </a:r>
          </a:p>
          <a:p>
            <a:r>
              <a:rPr lang="en-US" sz="2000" dirty="0"/>
              <a:t>Writing an emphatic response to customer’s email – Not possible or difficult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Strengths and weakness of ML</a:t>
            </a:r>
          </a:p>
        </p:txBody>
      </p:sp>
      <p:sp>
        <p:nvSpPr>
          <p:cNvPr id="3" name="Text Placeholder 2"/>
          <p:cNvSpPr>
            <a:spLocks noGrp="1"/>
          </p:cNvSpPr>
          <p:nvPr>
            <p:ph type="body" idx="1"/>
          </p:nvPr>
        </p:nvSpPr>
        <p:spPr/>
        <p:txBody>
          <a:bodyPr/>
          <a:lstStyle/>
          <a:p>
            <a:pPr marL="91440"/>
            <a:r>
              <a:rPr lang="en-US" sz="2000" dirty="0"/>
              <a:t>Works when,</a:t>
            </a:r>
          </a:p>
          <a:p>
            <a:pPr marL="1005840" lvl="3">
              <a:spcBef>
                <a:spcPts val="0"/>
              </a:spcBef>
            </a:pPr>
            <a:r>
              <a:rPr lang="en-US" sz="1800" dirty="0"/>
              <a:t>Learning a simple concept</a:t>
            </a:r>
          </a:p>
          <a:p>
            <a:pPr marL="1005840" lvl="3">
              <a:spcBef>
                <a:spcPts val="0"/>
              </a:spcBef>
            </a:pPr>
            <a:r>
              <a:rPr lang="en-US" sz="1800" dirty="0"/>
              <a:t>Lots of data available</a:t>
            </a:r>
          </a:p>
          <a:p>
            <a:pPr marL="91440"/>
            <a:r>
              <a:rPr lang="en-US" sz="2000" dirty="0"/>
              <a:t>Doesn’t work when,</a:t>
            </a:r>
          </a:p>
          <a:p>
            <a:pPr marL="1005840" lvl="3">
              <a:spcBef>
                <a:spcPts val="0"/>
              </a:spcBef>
            </a:pPr>
            <a:r>
              <a:rPr lang="en-US" sz="1800" dirty="0"/>
              <a:t>Learning a complex concept</a:t>
            </a:r>
          </a:p>
          <a:p>
            <a:pPr marL="1005840" lvl="3">
              <a:spcBef>
                <a:spcPts val="0"/>
              </a:spcBef>
            </a:pPr>
            <a:r>
              <a:rPr lang="en-US" sz="1800" dirty="0"/>
              <a:t>Asked to work on new type of data such as X-ray images in different conditions and angles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Achieving AGI Will Take Time</a:t>
            </a:r>
            <a:endParaRPr/>
          </a:p>
        </p:txBody>
      </p:sp>
      <p:sp>
        <p:nvSpPr>
          <p:cNvPr id="192" name="Google Shape;192;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dirty="0"/>
              <a:t>AGI is an exciting goal for researchers to work on, but it requires many technological breakthroughs before we get there and it may be decades or hundreds of years or even thousands of years away.</a:t>
            </a:r>
            <a:endParaRPr sz="2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749052" y="1283654"/>
            <a:ext cx="6600825" cy="3248025"/>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2291" name="Picture 3"/>
          <p:cNvPicPr>
            <a:picLocks noChangeAspect="1" noChangeArrowheads="1"/>
          </p:cNvPicPr>
          <p:nvPr/>
        </p:nvPicPr>
        <p:blipFill>
          <a:blip r:embed="rId2"/>
          <a:srcRect/>
          <a:stretch>
            <a:fillRect/>
          </a:stretch>
        </p:blipFill>
        <p:spPr bwMode="auto">
          <a:xfrm>
            <a:off x="747710" y="1331265"/>
            <a:ext cx="6734175" cy="3152775"/>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chose an AI project?</a:t>
            </a:r>
          </a:p>
        </p:txBody>
      </p:sp>
      <p:sp>
        <p:nvSpPr>
          <p:cNvPr id="3" name="Text Placeholder 2"/>
          <p:cNvSpPr>
            <a:spLocks noGrp="1"/>
          </p:cNvSpPr>
          <p:nvPr>
            <p:ph type="body" idx="1"/>
          </p:nvPr>
        </p:nvSpPr>
        <p:spPr/>
        <p:txBody>
          <a:bodyPr/>
          <a:lstStyle/>
          <a:p>
            <a:endParaRPr lang="en-US"/>
          </a:p>
        </p:txBody>
      </p:sp>
      <p:pic>
        <p:nvPicPr>
          <p:cNvPr id="13315" name="Picture 3"/>
          <p:cNvPicPr>
            <a:picLocks noChangeAspect="1" noChangeArrowheads="1"/>
          </p:cNvPicPr>
          <p:nvPr/>
        </p:nvPicPr>
        <p:blipFill>
          <a:blip r:embed="rId2"/>
          <a:srcRect/>
          <a:stretch>
            <a:fillRect/>
          </a:stretch>
        </p:blipFill>
        <p:spPr bwMode="auto">
          <a:xfrm>
            <a:off x="738081" y="2073249"/>
            <a:ext cx="4476750" cy="2676525"/>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always necessary to have big data?</a:t>
            </a:r>
          </a:p>
        </p:txBody>
      </p:sp>
      <p:sp>
        <p:nvSpPr>
          <p:cNvPr id="3" name="Text Placeholder 2"/>
          <p:cNvSpPr>
            <a:spLocks noGrp="1"/>
          </p:cNvSpPr>
          <p:nvPr>
            <p:ph type="body" idx="1"/>
          </p:nvPr>
        </p:nvSpPr>
        <p:spPr/>
        <p:txBody>
          <a:bodyPr/>
          <a:lstStyle/>
          <a:p>
            <a:r>
              <a:rPr lang="en-US" sz="1800" dirty="0"/>
              <a:t>Having more data is good</a:t>
            </a:r>
          </a:p>
          <a:p>
            <a:r>
              <a:rPr lang="en-US" sz="1800" dirty="0"/>
              <a:t>With small datasets you can make progress</a:t>
            </a:r>
          </a:p>
          <a:p>
            <a:r>
              <a:rPr lang="en-US" sz="1800" dirty="0"/>
              <a:t>10, 100 or 1000 data points can be a good start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a:p>
        </p:txBody>
      </p:sp>
      <p:pic>
        <p:nvPicPr>
          <p:cNvPr id="14338" name="Picture 2"/>
          <p:cNvPicPr>
            <a:picLocks noChangeAspect="1" noChangeArrowheads="1"/>
          </p:cNvPicPr>
          <p:nvPr/>
        </p:nvPicPr>
        <p:blipFill>
          <a:blip r:embed="rId2"/>
          <a:srcRect/>
          <a:stretch>
            <a:fillRect/>
          </a:stretch>
        </p:blipFill>
        <p:spPr bwMode="auto">
          <a:xfrm>
            <a:off x="707280" y="2029018"/>
            <a:ext cx="7861235" cy="2542981"/>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work with AI team</a:t>
            </a:r>
          </a:p>
        </p:txBody>
      </p:sp>
      <p:sp>
        <p:nvSpPr>
          <p:cNvPr id="3" name="Text Placeholder 2"/>
          <p:cNvSpPr>
            <a:spLocks noGrp="1"/>
          </p:cNvSpPr>
          <p:nvPr>
            <p:ph type="body" idx="1"/>
          </p:nvPr>
        </p:nvSpPr>
        <p:spPr/>
        <p:txBody>
          <a:bodyPr/>
          <a:lstStyle/>
          <a:p>
            <a:pPr marL="0"/>
            <a:r>
              <a:rPr lang="en-US" sz="1800" dirty="0"/>
              <a:t>Specify your acceptance criteria</a:t>
            </a:r>
          </a:p>
          <a:p>
            <a:pPr marL="914400" lvl="3">
              <a:spcBef>
                <a:spcPts val="0"/>
              </a:spcBef>
            </a:pPr>
            <a:r>
              <a:rPr lang="en-US" sz="1600" dirty="0"/>
              <a:t>95% accuracy</a:t>
            </a:r>
          </a:p>
          <a:p>
            <a:pPr marL="914400" lvl="3">
              <a:spcBef>
                <a:spcPts val="0"/>
              </a:spcBef>
            </a:pPr>
            <a:r>
              <a:rPr lang="en-US" sz="1600" dirty="0"/>
              <a:t>Training, validation and Test dataset</a:t>
            </a:r>
          </a:p>
          <a:p>
            <a:pPr marL="0"/>
            <a:r>
              <a:rPr lang="en-US" sz="1800" dirty="0"/>
              <a:t>Don’t expect 100% accuracy</a:t>
            </a:r>
          </a:p>
          <a:p>
            <a:pPr marL="914400" lvl="3">
              <a:spcBef>
                <a:spcPts val="0"/>
              </a:spcBef>
            </a:pPr>
            <a:r>
              <a:rPr lang="en-US" sz="1600" dirty="0"/>
              <a:t>Limitations of ML</a:t>
            </a:r>
          </a:p>
          <a:p>
            <a:pPr marL="914400" lvl="3">
              <a:spcBef>
                <a:spcPts val="0"/>
              </a:spcBef>
            </a:pPr>
            <a:r>
              <a:rPr lang="en-US" sz="1600" dirty="0"/>
              <a:t>Insufficient data</a:t>
            </a:r>
          </a:p>
          <a:p>
            <a:pPr marL="914400" lvl="3">
              <a:spcBef>
                <a:spcPts val="0"/>
              </a:spcBef>
            </a:pPr>
            <a:r>
              <a:rPr lang="en-US" sz="1600" dirty="0"/>
              <a:t>Mislabeled data</a:t>
            </a:r>
          </a:p>
          <a:p>
            <a:pPr marL="914400" lvl="3">
              <a:spcBef>
                <a:spcPts val="0"/>
              </a:spcBef>
            </a:pPr>
            <a:r>
              <a:rPr lang="en-US" sz="1600" dirty="0"/>
              <a:t>Ambiguous labels (human perception)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frameworks</a:t>
            </a:r>
          </a:p>
        </p:txBody>
      </p:sp>
      <p:sp>
        <p:nvSpPr>
          <p:cNvPr id="3" name="Text Placeholder 2"/>
          <p:cNvSpPr>
            <a:spLocks noGrp="1"/>
          </p:cNvSpPr>
          <p:nvPr>
            <p:ph type="body" idx="1"/>
          </p:nvPr>
        </p:nvSpPr>
        <p:spPr/>
        <p:txBody>
          <a:bodyPr/>
          <a:lstStyle/>
          <a:p>
            <a:endParaRPr lang="en-US" dirty="0"/>
          </a:p>
        </p:txBody>
      </p:sp>
      <p:pic>
        <p:nvPicPr>
          <p:cNvPr id="15362" name="Picture 2"/>
          <p:cNvPicPr>
            <a:picLocks noChangeAspect="1" noChangeArrowheads="1"/>
          </p:cNvPicPr>
          <p:nvPr/>
        </p:nvPicPr>
        <p:blipFill>
          <a:blip r:embed="rId2"/>
          <a:srcRect/>
          <a:stretch>
            <a:fillRect/>
          </a:stretch>
        </p:blipFill>
        <p:spPr bwMode="auto">
          <a:xfrm>
            <a:off x="648381" y="2009387"/>
            <a:ext cx="6410325" cy="299085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 learning</a:t>
            </a:r>
          </a:p>
        </p:txBody>
      </p:sp>
      <p:sp>
        <p:nvSpPr>
          <p:cNvPr id="3" name="Text Placeholder 2"/>
          <p:cNvSpPr>
            <a:spLocks noGrp="1"/>
          </p:cNvSpPr>
          <p:nvPr>
            <p:ph type="body" idx="1"/>
          </p:nvPr>
        </p:nvSpPr>
        <p:spPr/>
        <p:txBody>
          <a:bodyPr/>
          <a:lstStyle/>
          <a:p>
            <a:endParaRPr lang="en-US" dirty="0"/>
          </a:p>
        </p:txBody>
      </p:sp>
      <p:pic>
        <p:nvPicPr>
          <p:cNvPr id="15362" name="Picture 2"/>
          <p:cNvPicPr>
            <a:picLocks noChangeAspect="1" noChangeArrowheads="1"/>
          </p:cNvPicPr>
          <p:nvPr/>
        </p:nvPicPr>
        <p:blipFill>
          <a:blip r:embed="rId2"/>
          <a:srcRect/>
          <a:stretch>
            <a:fillRect/>
          </a:stretch>
        </p:blipFill>
        <p:spPr bwMode="auto">
          <a:xfrm>
            <a:off x="950361" y="2186960"/>
            <a:ext cx="6534150" cy="1590675"/>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Reinforcement learning</a:t>
            </a:r>
          </a:p>
        </p:txBody>
      </p:sp>
      <p:sp>
        <p:nvSpPr>
          <p:cNvPr id="3" name="Text Placeholder 2"/>
          <p:cNvSpPr>
            <a:spLocks noGrp="1"/>
          </p:cNvSpPr>
          <p:nvPr>
            <p:ph type="body" idx="1"/>
          </p:nvPr>
        </p:nvSpPr>
        <p:spPr>
          <a:xfrm>
            <a:off x="6718040" y="2078875"/>
            <a:ext cx="2267340" cy="2261100"/>
          </a:xfrm>
        </p:spPr>
        <p:txBody>
          <a:bodyPr/>
          <a:lstStyle/>
          <a:p>
            <a:r>
              <a:rPr lang="en-US" sz="1800" dirty="0"/>
              <a:t>Also useful in Games</a:t>
            </a:r>
          </a:p>
          <a:p>
            <a:r>
              <a:rPr lang="en-US" sz="1800" dirty="0"/>
              <a:t>Not as much as economic value as supervised learning</a:t>
            </a:r>
          </a:p>
        </p:txBody>
      </p:sp>
      <p:pic>
        <p:nvPicPr>
          <p:cNvPr id="16386" name="Picture 2"/>
          <p:cNvPicPr>
            <a:picLocks noChangeAspect="1" noChangeArrowheads="1"/>
          </p:cNvPicPr>
          <p:nvPr/>
        </p:nvPicPr>
        <p:blipFill>
          <a:blip r:embed="rId2"/>
          <a:srcRect/>
          <a:stretch>
            <a:fillRect/>
          </a:stretch>
        </p:blipFill>
        <p:spPr bwMode="auto">
          <a:xfrm>
            <a:off x="639147" y="2015704"/>
            <a:ext cx="5943600" cy="2828925"/>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title"/>
          </p:nvPr>
        </p:nvSpPr>
        <p:spPr>
          <a:xfrm>
            <a:off x="729450" y="1322450"/>
            <a:ext cx="76884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p:txBody>
      </p:sp>
      <p:sp>
        <p:nvSpPr>
          <p:cNvPr id="204" name="Google Shape;204;p27"/>
          <p:cNvSpPr txBox="1">
            <a:spLocks noGrp="1"/>
          </p:cNvSpPr>
          <p:nvPr>
            <p:ph type="body" idx="4294967295"/>
          </p:nvPr>
        </p:nvSpPr>
        <p:spPr>
          <a:xfrm>
            <a:off x="727650" y="2841050"/>
            <a:ext cx="7688700" cy="169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rPr>
              <a:t>The rise of AI has been largely driven by one tool in AI called machine learning.</a:t>
            </a:r>
            <a:endParaRPr sz="1700">
              <a:solidFill>
                <a:schemeClr val="lt1"/>
              </a:solidFill>
            </a:endParaRPr>
          </a:p>
          <a:p>
            <a:pPr marL="0" lvl="0" indent="0" algn="ctr" rtl="0">
              <a:spcBef>
                <a:spcPts val="1600"/>
              </a:spcBef>
              <a:spcAft>
                <a:spcPts val="0"/>
              </a:spcAft>
              <a:buNone/>
            </a:pPr>
            <a:endParaRPr sz="1700">
              <a:solidFill>
                <a:schemeClr val="lt1"/>
              </a:solidFill>
            </a:endParaRPr>
          </a:p>
          <a:p>
            <a:pPr marL="0" lvl="0" indent="0" algn="ctr" rtl="0">
              <a:spcBef>
                <a:spcPts val="1600"/>
              </a:spcBef>
              <a:spcAft>
                <a:spcPts val="1600"/>
              </a:spcAft>
              <a:buNone/>
            </a:pPr>
            <a:r>
              <a:rPr lang="en" sz="1700">
                <a:solidFill>
                  <a:schemeClr val="lt1"/>
                </a:solidFill>
              </a:rPr>
              <a:t>You will start thinking how machine learning might be applied to your company or to your industry.</a:t>
            </a:r>
            <a:endParaRPr sz="17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22" name="Google Shape;222;p29"/>
          <p:cNvSpPr txBox="1"/>
          <p:nvPr/>
        </p:nvSpPr>
        <p:spPr>
          <a:xfrm>
            <a:off x="181673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Audio</a:t>
            </a:r>
            <a:endParaRPr>
              <a:latin typeface="Lato"/>
              <a:ea typeface="Lato"/>
              <a:cs typeface="Lato"/>
              <a:sym typeface="Lato"/>
            </a:endParaRPr>
          </a:p>
        </p:txBody>
      </p:sp>
      <p:sp>
        <p:nvSpPr>
          <p:cNvPr id="223" name="Google Shape;223;p29"/>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the input is an audio clip, and the AI's job is to output the text transcript, then this is speech recognition.</a:t>
            </a:r>
            <a:endParaRPr sz="1700"/>
          </a:p>
        </p:txBody>
      </p:sp>
      <p:sp>
        <p:nvSpPr>
          <p:cNvPr id="224" name="Google Shape;224;p29"/>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Text (0/1)</a:t>
            </a:r>
            <a:endParaRPr>
              <a:latin typeface="Lato"/>
              <a:ea typeface="Lato"/>
              <a:cs typeface="Lato"/>
              <a:sym typeface="Lato"/>
            </a:endParaRPr>
          </a:p>
        </p:txBody>
      </p:sp>
      <p:sp>
        <p:nvSpPr>
          <p:cNvPr id="225" name="Google Shape;225;p29"/>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Speech Recognition</a:t>
            </a:r>
            <a:endParaRPr>
              <a:latin typeface="Lato"/>
              <a:ea typeface="Lato"/>
              <a:cs typeface="Lato"/>
              <a:sym typeface="Lato"/>
            </a:endParaRPr>
          </a:p>
        </p:txBody>
      </p:sp>
      <p:pic>
        <p:nvPicPr>
          <p:cNvPr id="226" name="Google Shape;226;p29"/>
          <p:cNvPicPr preferRelativeResize="0"/>
          <p:nvPr/>
        </p:nvPicPr>
        <p:blipFill>
          <a:blip r:embed="rId3">
            <a:alphaModFix/>
          </a:blip>
          <a:stretch>
            <a:fillRect/>
          </a:stretch>
        </p:blipFill>
        <p:spPr>
          <a:xfrm>
            <a:off x="1865500" y="3239713"/>
            <a:ext cx="1084900" cy="1084900"/>
          </a:xfrm>
          <a:prstGeom prst="rect">
            <a:avLst/>
          </a:prstGeom>
          <a:noFill/>
          <a:ln>
            <a:noFill/>
          </a:ln>
        </p:spPr>
      </p:pic>
      <p:pic>
        <p:nvPicPr>
          <p:cNvPr id="227" name="Google Shape;227;p29"/>
          <p:cNvPicPr preferRelativeResize="0"/>
          <p:nvPr/>
        </p:nvPicPr>
        <p:blipFill>
          <a:blip r:embed="rId4">
            <a:alphaModFix/>
          </a:blip>
          <a:stretch>
            <a:fillRect/>
          </a:stretch>
        </p:blipFill>
        <p:spPr>
          <a:xfrm>
            <a:off x="4029550" y="3239700"/>
            <a:ext cx="1084900" cy="1084900"/>
          </a:xfrm>
          <a:prstGeom prst="rect">
            <a:avLst/>
          </a:prstGeom>
          <a:noFill/>
          <a:ln>
            <a:noFill/>
          </a:ln>
        </p:spPr>
      </p:pic>
      <p:pic>
        <p:nvPicPr>
          <p:cNvPr id="228" name="Google Shape;228;p29"/>
          <p:cNvPicPr preferRelativeResize="0"/>
          <p:nvPr/>
        </p:nvPicPr>
        <p:blipFill>
          <a:blip r:embed="rId5">
            <a:alphaModFix/>
          </a:blip>
          <a:stretch>
            <a:fillRect/>
          </a:stretch>
        </p:blipFill>
        <p:spPr>
          <a:xfrm>
            <a:off x="6343375" y="3250184"/>
            <a:ext cx="1084901" cy="106399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34" name="Google Shape;234;p30"/>
          <p:cNvSpPr txBox="1"/>
          <p:nvPr/>
        </p:nvSpPr>
        <p:spPr>
          <a:xfrm>
            <a:off x="181673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English</a:t>
            </a:r>
            <a:endParaRPr>
              <a:latin typeface="Lato"/>
              <a:ea typeface="Lato"/>
              <a:cs typeface="Lato"/>
              <a:sym typeface="Lato"/>
            </a:endParaRPr>
          </a:p>
        </p:txBody>
      </p:sp>
      <p:sp>
        <p:nvSpPr>
          <p:cNvPr id="235" name="Google Shape;235;p30"/>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Chinese</a:t>
            </a:r>
            <a:endParaRPr>
              <a:latin typeface="Lato"/>
              <a:ea typeface="Lato"/>
              <a:cs typeface="Lato"/>
              <a:sym typeface="Lato"/>
            </a:endParaRPr>
          </a:p>
        </p:txBody>
      </p:sp>
      <p:sp>
        <p:nvSpPr>
          <p:cNvPr id="236" name="Google Shape;236;p30"/>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you want to input English and have it output a different language, Chinese, Spanish, something else, then this is machine translation.</a:t>
            </a:r>
            <a:endParaRPr sz="1700"/>
          </a:p>
        </p:txBody>
      </p:sp>
      <p:sp>
        <p:nvSpPr>
          <p:cNvPr id="237" name="Google Shape;237;p30"/>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Machine Translation</a:t>
            </a:r>
            <a:endParaRPr>
              <a:latin typeface="Lato"/>
              <a:ea typeface="Lato"/>
              <a:cs typeface="Lato"/>
              <a:sym typeface="Lato"/>
            </a:endParaRPr>
          </a:p>
        </p:txBody>
      </p:sp>
      <p:pic>
        <p:nvPicPr>
          <p:cNvPr id="238" name="Google Shape;238;p30"/>
          <p:cNvPicPr preferRelativeResize="0"/>
          <p:nvPr/>
        </p:nvPicPr>
        <p:blipFill>
          <a:blip r:embed="rId3">
            <a:alphaModFix/>
          </a:blip>
          <a:stretch>
            <a:fillRect/>
          </a:stretch>
        </p:blipFill>
        <p:spPr>
          <a:xfrm>
            <a:off x="1788866" y="3302750"/>
            <a:ext cx="1189472" cy="1064000"/>
          </a:xfrm>
          <a:prstGeom prst="rect">
            <a:avLst/>
          </a:prstGeom>
          <a:noFill/>
          <a:ln>
            <a:noFill/>
          </a:ln>
        </p:spPr>
      </p:pic>
      <p:pic>
        <p:nvPicPr>
          <p:cNvPr id="239" name="Google Shape;239;p30"/>
          <p:cNvPicPr preferRelativeResize="0"/>
          <p:nvPr/>
        </p:nvPicPr>
        <p:blipFill>
          <a:blip r:embed="rId4">
            <a:alphaModFix/>
          </a:blip>
          <a:stretch>
            <a:fillRect/>
          </a:stretch>
        </p:blipFill>
        <p:spPr>
          <a:xfrm>
            <a:off x="4041693" y="3262844"/>
            <a:ext cx="1133700" cy="1143818"/>
          </a:xfrm>
          <a:prstGeom prst="rect">
            <a:avLst/>
          </a:prstGeom>
          <a:noFill/>
          <a:ln>
            <a:noFill/>
          </a:ln>
        </p:spPr>
      </p:pic>
      <p:pic>
        <p:nvPicPr>
          <p:cNvPr id="240" name="Google Shape;240;p30"/>
          <p:cNvPicPr preferRelativeResize="0"/>
          <p:nvPr/>
        </p:nvPicPr>
        <p:blipFill>
          <a:blip r:embed="rId5">
            <a:alphaModFix/>
          </a:blip>
          <a:stretch>
            <a:fillRect/>
          </a:stretch>
        </p:blipFill>
        <p:spPr>
          <a:xfrm>
            <a:off x="6291088" y="3240025"/>
            <a:ext cx="1189475" cy="1189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dirty="0"/>
              <a:t>Supervised Learning</a:t>
            </a:r>
            <a:endParaRPr/>
          </a:p>
        </p:txBody>
      </p:sp>
      <p:pic>
        <p:nvPicPr>
          <p:cNvPr id="259" name="Google Shape;259;p32"/>
          <p:cNvPicPr preferRelativeResize="0"/>
          <p:nvPr/>
        </p:nvPicPr>
        <p:blipFill>
          <a:blip r:embed="rId3">
            <a:alphaModFix/>
          </a:blip>
          <a:stretch>
            <a:fillRect/>
          </a:stretch>
        </p:blipFill>
        <p:spPr>
          <a:xfrm>
            <a:off x="6335825" y="3210025"/>
            <a:ext cx="1254847" cy="1013850"/>
          </a:xfrm>
          <a:prstGeom prst="rect">
            <a:avLst/>
          </a:prstGeom>
          <a:noFill/>
          <a:ln>
            <a:noFill/>
          </a:ln>
        </p:spPr>
      </p:pic>
      <p:sp>
        <p:nvSpPr>
          <p:cNvPr id="260" name="Google Shape;260;p32"/>
          <p:cNvSpPr txBox="1">
            <a:spLocks noGrp="1"/>
          </p:cNvSpPr>
          <p:nvPr>
            <p:ph type="body" idx="1"/>
          </p:nvPr>
        </p:nvSpPr>
        <p:spPr>
          <a:xfrm>
            <a:off x="729450" y="2078875"/>
            <a:ext cx="7688700" cy="29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If you want to build a self-driving car, one of the key pieces of AI is the AI that takes as input an image, and some information from radar, or from other sensors, and outputs the position of other cars, so your self-driving car can avoid the other cars.</a:t>
            </a:r>
            <a:endParaRPr sz="1400"/>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en"/>
              <a:t>	</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61" name="Google Shape;261;p32"/>
          <p:cNvPicPr preferRelativeResize="0"/>
          <p:nvPr/>
        </p:nvPicPr>
        <p:blipFill>
          <a:blip r:embed="rId4">
            <a:alphaModFix/>
          </a:blip>
          <a:stretch>
            <a:fillRect/>
          </a:stretch>
        </p:blipFill>
        <p:spPr>
          <a:xfrm>
            <a:off x="1854399" y="2969024"/>
            <a:ext cx="1254850" cy="1254850"/>
          </a:xfrm>
          <a:prstGeom prst="rect">
            <a:avLst/>
          </a:prstGeom>
          <a:noFill/>
          <a:ln>
            <a:noFill/>
          </a:ln>
        </p:spPr>
      </p:pic>
      <p:pic>
        <p:nvPicPr>
          <p:cNvPr id="262" name="Google Shape;262;p32"/>
          <p:cNvPicPr preferRelativeResize="0"/>
          <p:nvPr/>
        </p:nvPicPr>
        <p:blipFill>
          <a:blip r:embed="rId5">
            <a:alphaModFix/>
          </a:blip>
          <a:stretch>
            <a:fillRect/>
          </a:stretch>
        </p:blipFill>
        <p:spPr>
          <a:xfrm>
            <a:off x="3716652" y="3149200"/>
            <a:ext cx="1514000" cy="1135500"/>
          </a:xfrm>
          <a:prstGeom prst="rect">
            <a:avLst/>
          </a:prstGeom>
          <a:noFill/>
          <a:ln>
            <a:noFill/>
          </a:ln>
        </p:spPr>
      </p:pic>
      <p:pic>
        <p:nvPicPr>
          <p:cNvPr id="263" name="Google Shape;263;p32"/>
          <p:cNvPicPr preferRelativeResize="0"/>
          <p:nvPr/>
        </p:nvPicPr>
        <p:blipFill>
          <a:blip r:embed="rId6">
            <a:alphaModFix/>
          </a:blip>
          <a:stretch>
            <a:fillRect/>
          </a:stretch>
        </p:blipFill>
        <p:spPr>
          <a:xfrm>
            <a:off x="884025" y="3293025"/>
            <a:ext cx="1133650" cy="847850"/>
          </a:xfrm>
          <a:prstGeom prst="rect">
            <a:avLst/>
          </a:prstGeom>
          <a:noFill/>
          <a:ln>
            <a:noFill/>
          </a:ln>
        </p:spPr>
      </p:pic>
      <p:sp>
        <p:nvSpPr>
          <p:cNvPr id="264" name="Google Shape;264;p32"/>
          <p:cNvSpPr txBox="1"/>
          <p:nvPr/>
        </p:nvSpPr>
        <p:spPr>
          <a:xfrm>
            <a:off x="884025" y="4284700"/>
            <a:ext cx="1514100" cy="5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Image, radar info</a:t>
            </a:r>
            <a:endParaRPr>
              <a:latin typeface="Lato"/>
              <a:ea typeface="Lato"/>
              <a:cs typeface="Lato"/>
              <a:sym typeface="Lato"/>
            </a:endParaRPr>
          </a:p>
        </p:txBody>
      </p:sp>
      <p:sp>
        <p:nvSpPr>
          <p:cNvPr id="265" name="Google Shape;265;p32"/>
          <p:cNvSpPr txBox="1"/>
          <p:nvPr/>
        </p:nvSpPr>
        <p:spPr>
          <a:xfrm>
            <a:off x="3553100" y="4406800"/>
            <a:ext cx="18411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Position of other cars</a:t>
            </a:r>
            <a:endParaRPr>
              <a:latin typeface="Lato"/>
              <a:ea typeface="Lato"/>
              <a:cs typeface="Lato"/>
              <a:sym typeface="Lato"/>
            </a:endParaRPr>
          </a:p>
        </p:txBody>
      </p:sp>
      <p:sp>
        <p:nvSpPr>
          <p:cNvPr id="266" name="Google Shape;266;p32"/>
          <p:cNvSpPr txBox="1"/>
          <p:nvPr/>
        </p:nvSpPr>
        <p:spPr>
          <a:xfrm>
            <a:off x="6338025" y="4406800"/>
            <a:ext cx="1616100" cy="41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Self-Driving Car</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TotalTime>
  <Words>1804</Words>
  <Application>Microsoft Office PowerPoint</Application>
  <PresentationFormat>On-screen Show (16:9)</PresentationFormat>
  <Paragraphs>370</Paragraphs>
  <Slides>58</Slides>
  <Notes>42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Lato</vt:lpstr>
      <vt:lpstr>Arial</vt:lpstr>
      <vt:lpstr>Raleway</vt:lpstr>
      <vt:lpstr>Streamline</vt:lpstr>
      <vt:lpstr>There are 2 types of AI</vt:lpstr>
      <vt:lpstr>Artificial Narrow Intelligence (ANI)</vt:lpstr>
      <vt:lpstr>Artificial General Intelligence (AGI)</vt:lpstr>
      <vt:lpstr>Progress in ANI vs AGI</vt:lpstr>
      <vt:lpstr>Achieving AGI Will Take Time</vt:lpstr>
      <vt:lpstr>Machine Learning</vt:lpstr>
      <vt:lpstr>Supervised Learning</vt:lpstr>
      <vt:lpstr>Supervised Learning</vt:lpstr>
      <vt:lpstr>Supervised Learning</vt:lpstr>
      <vt:lpstr>Supervised Learning </vt:lpstr>
      <vt:lpstr>Supervised Learning</vt:lpstr>
      <vt:lpstr>Why Now?</vt:lpstr>
      <vt:lpstr>Why Now?</vt:lpstr>
      <vt:lpstr>Why Now?</vt:lpstr>
      <vt:lpstr>Why Now?</vt:lpstr>
      <vt:lpstr>Why Now?</vt:lpstr>
      <vt:lpstr>Why Now?</vt:lpstr>
      <vt:lpstr>What is the most important  idea in AI?</vt:lpstr>
      <vt:lpstr>Machine Learning</vt:lpstr>
      <vt:lpstr>What is Supervised Learning?</vt:lpstr>
      <vt:lpstr>A to B mappings   Input to Output mappings</vt:lpstr>
      <vt:lpstr>What enables machine learning  to work so well?</vt:lpstr>
      <vt:lpstr>What is Data</vt:lpstr>
      <vt:lpstr>A Table of Data (Dataset)</vt:lpstr>
      <vt:lpstr>A Table of Data (Dataset)</vt:lpstr>
      <vt:lpstr>Data is often unique to your business</vt:lpstr>
      <vt:lpstr>Another example</vt:lpstr>
      <vt:lpstr>A Table of Data (Dataset)</vt:lpstr>
      <vt:lpstr>Acquiring data</vt:lpstr>
      <vt:lpstr>Acquiring data</vt:lpstr>
      <vt:lpstr>Acquiring data</vt:lpstr>
      <vt:lpstr>Acquiring data</vt:lpstr>
      <vt:lpstr>Use and misuse of data</vt:lpstr>
      <vt:lpstr>Use and misuse of data</vt:lpstr>
      <vt:lpstr>Example</vt:lpstr>
      <vt:lpstr>Use and misuse of data</vt:lpstr>
      <vt:lpstr>Use and misuse of data</vt:lpstr>
      <vt:lpstr>Data is Messy</vt:lpstr>
      <vt:lpstr>Data is Messy</vt:lpstr>
      <vt:lpstr>Example</vt:lpstr>
      <vt:lpstr>Machine Learning vs Data Science</vt:lpstr>
      <vt:lpstr>Machine Learning vs Data Science</vt:lpstr>
      <vt:lpstr>Deep Learning</vt:lpstr>
      <vt:lpstr>AI and related disciplines</vt:lpstr>
      <vt:lpstr>Deciding about a new project</vt:lpstr>
      <vt:lpstr>Supervised learning tasks</vt:lpstr>
      <vt:lpstr>PowerPoint Presentation</vt:lpstr>
      <vt:lpstr>Examples of what ML can and can’t do?</vt:lpstr>
      <vt:lpstr>Strengths and weakness of ML</vt:lpstr>
      <vt:lpstr>PowerPoint Presentation</vt:lpstr>
      <vt:lpstr>PowerPoint Presentation</vt:lpstr>
      <vt:lpstr>How to chose an AI project?</vt:lpstr>
      <vt:lpstr>Is it always necessary to have big data?</vt:lpstr>
      <vt:lpstr>PowerPoint Presentation</vt:lpstr>
      <vt:lpstr>How to work with AI team</vt:lpstr>
      <vt:lpstr>Machine Learning frameworks</vt:lpstr>
      <vt:lpstr>Transfer learning</vt:lpstr>
      <vt:lpstr>Reinforcement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Everyone</dc:title>
  <cp:lastModifiedBy>Crown</cp:lastModifiedBy>
  <cp:revision>98</cp:revision>
  <dcterms:modified xsi:type="dcterms:W3CDTF">2021-03-11T17:04:00Z</dcterms:modified>
</cp:coreProperties>
</file>